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37"/>
  </p:handoutMasterIdLst>
  <p:sldIdLst>
    <p:sldId id="256" r:id="rId2"/>
    <p:sldId id="266" r:id="rId3"/>
    <p:sldId id="291" r:id="rId4"/>
    <p:sldId id="268" r:id="rId5"/>
    <p:sldId id="257" r:id="rId6"/>
    <p:sldId id="280" r:id="rId7"/>
    <p:sldId id="258" r:id="rId8"/>
    <p:sldId id="281" r:id="rId9"/>
    <p:sldId id="259" r:id="rId10"/>
    <p:sldId id="282" r:id="rId11"/>
    <p:sldId id="260" r:id="rId12"/>
    <p:sldId id="283" r:id="rId13"/>
    <p:sldId id="288" r:id="rId14"/>
    <p:sldId id="261" r:id="rId15"/>
    <p:sldId id="284" r:id="rId16"/>
    <p:sldId id="285" r:id="rId17"/>
    <p:sldId id="287" r:id="rId18"/>
    <p:sldId id="286" r:id="rId19"/>
    <p:sldId id="290" r:id="rId20"/>
    <p:sldId id="267" r:id="rId21"/>
    <p:sldId id="278" r:id="rId22"/>
    <p:sldId id="289" r:id="rId23"/>
    <p:sldId id="274" r:id="rId24"/>
    <p:sldId id="262" r:id="rId25"/>
    <p:sldId id="275" r:id="rId26"/>
    <p:sldId id="276" r:id="rId27"/>
    <p:sldId id="277" r:id="rId28"/>
    <p:sldId id="273" r:id="rId29"/>
    <p:sldId id="269" r:id="rId30"/>
    <p:sldId id="270" r:id="rId31"/>
    <p:sldId id="272" r:id="rId32"/>
    <p:sldId id="271" r:id="rId33"/>
    <p:sldId id="263" r:id="rId34"/>
    <p:sldId id="264" r:id="rId35"/>
    <p:sldId id="279" r:id="rId36"/>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2" autoAdjust="0"/>
    <p:restoredTop sz="94660"/>
  </p:normalViewPr>
  <p:slideViewPr>
    <p:cSldViewPr snapToGrid="0">
      <p:cViewPr varScale="1">
        <p:scale>
          <a:sx n="75" d="100"/>
          <a:sy n="75" d="100"/>
        </p:scale>
        <p:origin x="1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8DC2E922-F254-4332-8230-DF72B2C5936C}" type="datetimeFigureOut">
              <a:rPr lang="en-US" smtClean="0"/>
              <a:t>4/9/2018</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8978CB54-BA47-41AF-9407-A190A7A78AF1}" type="slidenum">
              <a:rPr lang="en-US" smtClean="0"/>
              <a:t>‹#›</a:t>
            </a:fld>
            <a:endParaRPr lang="en-US"/>
          </a:p>
        </p:txBody>
      </p:sp>
    </p:spTree>
    <p:extLst>
      <p:ext uri="{BB962C8B-B14F-4D97-AF65-F5344CB8AC3E}">
        <p14:creationId xmlns:p14="http://schemas.microsoft.com/office/powerpoint/2010/main" val="34248780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4/9/2018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pSbjVgpXDo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4OADecQMpa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j-zczJXSxnw"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1176" y="1336961"/>
            <a:ext cx="8915399" cy="2262781"/>
          </a:xfrm>
        </p:spPr>
        <p:txBody>
          <a:bodyPr/>
          <a:lstStyle/>
          <a:p>
            <a:pPr algn="ctr"/>
            <a:r>
              <a:rPr lang="en-US" u="sng" dirty="0"/>
              <a:t>Artfully Designed – Architecture &amp; Structures</a:t>
            </a:r>
          </a:p>
        </p:txBody>
      </p:sp>
      <p:sp>
        <p:nvSpPr>
          <p:cNvPr id="3" name="Subtitle 2"/>
          <p:cNvSpPr>
            <a:spLocks noGrp="1"/>
          </p:cNvSpPr>
          <p:nvPr>
            <p:ph type="subTitle" idx="1"/>
          </p:nvPr>
        </p:nvSpPr>
        <p:spPr>
          <a:xfrm>
            <a:off x="2021176" y="4532430"/>
            <a:ext cx="8915399" cy="1126283"/>
          </a:xfrm>
        </p:spPr>
        <p:txBody>
          <a:bodyPr/>
          <a:lstStyle/>
          <a:p>
            <a:pPr algn="ctr"/>
            <a:r>
              <a:rPr lang="en-US" dirty="0"/>
              <a:t>Mrs. </a:t>
            </a:r>
            <a:r>
              <a:rPr lang="en-US"/>
              <a:t>Senick</a:t>
            </a:r>
            <a:endParaRPr lang="en-US" dirty="0"/>
          </a:p>
          <a:p>
            <a:pPr algn="ctr"/>
            <a:r>
              <a:rPr lang="en-US" dirty="0"/>
              <a:t>Perspectives in Art</a:t>
            </a:r>
          </a:p>
        </p:txBody>
      </p:sp>
    </p:spTree>
    <p:extLst>
      <p:ext uri="{BB962C8B-B14F-4D97-AF65-F5344CB8AC3E}">
        <p14:creationId xmlns:p14="http://schemas.microsoft.com/office/powerpoint/2010/main" val="932594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Colosseum, Rome, Italy</a:t>
            </a:r>
            <a:br>
              <a:rPr lang="en-US" u="sng" dirty="0"/>
            </a:br>
            <a:r>
              <a:rPr lang="en-US" sz="2800" dirty="0"/>
              <a:t>70 – 80 A.D.</a:t>
            </a:r>
            <a:endParaRPr lang="en-US" u="sng" dirty="0"/>
          </a:p>
        </p:txBody>
      </p:sp>
      <p:sp>
        <p:nvSpPr>
          <p:cNvPr id="3" name="Content Placeholder 2"/>
          <p:cNvSpPr>
            <a:spLocks noGrp="1"/>
          </p:cNvSpPr>
          <p:nvPr>
            <p:ph idx="1"/>
          </p:nvPr>
        </p:nvSpPr>
        <p:spPr>
          <a:xfrm>
            <a:off x="1675755" y="2084882"/>
            <a:ext cx="9484083" cy="4643284"/>
          </a:xfrm>
        </p:spPr>
        <p:txBody>
          <a:bodyPr>
            <a:normAutofit/>
          </a:bodyPr>
          <a:lstStyle/>
          <a:p>
            <a:r>
              <a:rPr lang="en-US" sz="2800" dirty="0"/>
              <a:t>Built of concrete and sand</a:t>
            </a:r>
          </a:p>
          <a:p>
            <a:r>
              <a:rPr lang="en-US" sz="2800" dirty="0"/>
              <a:t>It is the largest amphitheater ever built</a:t>
            </a:r>
          </a:p>
          <a:p>
            <a:r>
              <a:rPr lang="en-US" sz="2800" dirty="0"/>
              <a:t>The Colosseum could hold, it is estimated, between 50,000 and 80,000 spectators</a:t>
            </a:r>
          </a:p>
          <a:p>
            <a:r>
              <a:rPr lang="en-US" sz="2800" dirty="0"/>
              <a:t>Used for gladiatorial contests, animal hunts, executions, re-enactments of famous battles, and dramas based on Classical mythology.</a:t>
            </a:r>
          </a:p>
          <a:p>
            <a:r>
              <a:rPr lang="en-US" sz="2800" dirty="0"/>
              <a:t>Partially ruined because of damage caused by earthquakes and stone-robbers</a:t>
            </a:r>
            <a:endParaRPr lang="en-US" sz="4000" dirty="0"/>
          </a:p>
          <a:p>
            <a:endParaRPr lang="en-US" dirty="0"/>
          </a:p>
        </p:txBody>
      </p:sp>
      <p:pic>
        <p:nvPicPr>
          <p:cNvPr id="1026" name="Picture 2" descr="https://upload.wikimedia.org/wikipedia/commons/thumb/d/d1/Roma06%28js%29.jpg/235px-Roma06%28js%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4393" y="235783"/>
            <a:ext cx="3407687" cy="2146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357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542" y="132057"/>
            <a:ext cx="9999405" cy="1280890"/>
          </a:xfrm>
        </p:spPr>
        <p:txBody>
          <a:bodyPr>
            <a:normAutofit fontScale="90000"/>
          </a:bodyPr>
          <a:lstStyle/>
          <a:p>
            <a:r>
              <a:rPr lang="en-US" dirty="0"/>
              <a:t>How would people create such large structures back before machinery could help construction?</a:t>
            </a:r>
          </a:p>
        </p:txBody>
      </p:sp>
      <p:pic>
        <p:nvPicPr>
          <p:cNvPr id="4098" name="Picture 2" descr="Image result for great pyramid giz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0572" y="1412947"/>
            <a:ext cx="7569602" cy="50313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54933" y="6444343"/>
            <a:ext cx="6941127" cy="369332"/>
          </a:xfrm>
          <a:prstGeom prst="rect">
            <a:avLst/>
          </a:prstGeom>
          <a:noFill/>
        </p:spPr>
        <p:txBody>
          <a:bodyPr wrap="square" rtlCol="0">
            <a:spAutoFit/>
          </a:bodyPr>
          <a:lstStyle/>
          <a:p>
            <a:r>
              <a:rPr lang="en-US" dirty="0"/>
              <a:t>Great pyramid of Giza, 2560 BC. Cairo, Egypt </a:t>
            </a:r>
          </a:p>
        </p:txBody>
      </p:sp>
    </p:spTree>
    <p:extLst>
      <p:ext uri="{BB962C8B-B14F-4D97-AF65-F5344CB8AC3E}">
        <p14:creationId xmlns:p14="http://schemas.microsoft.com/office/powerpoint/2010/main" val="361708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Great Pyramid of Giza</a:t>
            </a:r>
            <a:br>
              <a:rPr lang="en-US" dirty="0"/>
            </a:br>
            <a:endParaRPr lang="en-US" dirty="0"/>
          </a:p>
        </p:txBody>
      </p:sp>
      <p:sp>
        <p:nvSpPr>
          <p:cNvPr id="3" name="Content Placeholder 2"/>
          <p:cNvSpPr>
            <a:spLocks noGrp="1"/>
          </p:cNvSpPr>
          <p:nvPr>
            <p:ph idx="1"/>
          </p:nvPr>
        </p:nvSpPr>
        <p:spPr>
          <a:xfrm>
            <a:off x="2344994" y="2133600"/>
            <a:ext cx="9159618" cy="3777622"/>
          </a:xfrm>
        </p:spPr>
        <p:txBody>
          <a:bodyPr/>
          <a:lstStyle/>
          <a:p>
            <a:r>
              <a:rPr lang="en-US" sz="2400" dirty="0"/>
              <a:t>Built for the Fourth Dynasty Pharaoh Khufu</a:t>
            </a:r>
          </a:p>
          <a:p>
            <a:r>
              <a:rPr lang="en-US" sz="2400" dirty="0"/>
              <a:t>It was completed around 2560 BC.. </a:t>
            </a:r>
          </a:p>
          <a:p>
            <a:r>
              <a:rPr lang="en-US" sz="2400" dirty="0"/>
              <a:t>It is part of a complex of 3 large pyramids and is the located in modern Cairo, Egypt.</a:t>
            </a:r>
          </a:p>
          <a:p>
            <a:r>
              <a:rPr lang="en-US" sz="2400" dirty="0"/>
              <a:t>The oldest and largest of the three pyramids in the Giza pyramid complex</a:t>
            </a:r>
          </a:p>
          <a:p>
            <a:endParaRPr lang="en-US" dirty="0"/>
          </a:p>
        </p:txBody>
      </p:sp>
      <p:sp>
        <p:nvSpPr>
          <p:cNvPr id="4" name="TextBox 3"/>
          <p:cNvSpPr txBox="1"/>
          <p:nvPr/>
        </p:nvSpPr>
        <p:spPr>
          <a:xfrm>
            <a:off x="2344994" y="6297561"/>
            <a:ext cx="8996516" cy="307777"/>
          </a:xfrm>
          <a:prstGeom prst="rect">
            <a:avLst/>
          </a:prstGeom>
          <a:noFill/>
        </p:spPr>
        <p:txBody>
          <a:bodyPr wrap="square" rtlCol="0">
            <a:spAutoFit/>
          </a:bodyPr>
          <a:lstStyle/>
          <a:p>
            <a:r>
              <a:rPr lang="en-US" sz="1400" dirty="0"/>
              <a:t>https://en.wikipedia.org/wiki/Great_Pyramid_of_Giza</a:t>
            </a:r>
          </a:p>
        </p:txBody>
      </p:sp>
      <p:pic>
        <p:nvPicPr>
          <p:cNvPr id="2050" name="Picture 2" descr="Kheops-Pyram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4476" y="187831"/>
            <a:ext cx="28575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381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iza internal featur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6840" y="756728"/>
            <a:ext cx="7755743" cy="59288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976840" y="101725"/>
            <a:ext cx="9039442" cy="754985"/>
          </a:xfrm>
        </p:spPr>
        <p:txBody>
          <a:bodyPr/>
          <a:lstStyle/>
          <a:p>
            <a:r>
              <a:rPr lang="en-US" dirty="0"/>
              <a:t>The Great Pyramid in cross-section</a:t>
            </a:r>
          </a:p>
        </p:txBody>
      </p:sp>
      <p:sp>
        <p:nvSpPr>
          <p:cNvPr id="4" name="TextBox 3"/>
          <p:cNvSpPr txBox="1"/>
          <p:nvPr/>
        </p:nvSpPr>
        <p:spPr>
          <a:xfrm>
            <a:off x="7728950" y="6408614"/>
            <a:ext cx="5225051" cy="276999"/>
          </a:xfrm>
          <a:prstGeom prst="rect">
            <a:avLst/>
          </a:prstGeom>
          <a:noFill/>
        </p:spPr>
        <p:txBody>
          <a:bodyPr wrap="square" rtlCol="0">
            <a:spAutoFit/>
          </a:bodyPr>
          <a:lstStyle/>
          <a:p>
            <a:r>
              <a:rPr lang="en-US" sz="1200" dirty="0"/>
              <a:t>http://www.ancient-wisdom.com/Ghizaarchitecture.htm</a:t>
            </a:r>
          </a:p>
        </p:txBody>
      </p:sp>
    </p:spTree>
    <p:extLst>
      <p:ext uri="{BB962C8B-B14F-4D97-AF65-F5344CB8AC3E}">
        <p14:creationId xmlns:p14="http://schemas.microsoft.com/office/powerpoint/2010/main" val="3398251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7673" y="299646"/>
            <a:ext cx="8911687" cy="1280890"/>
          </a:xfrm>
        </p:spPr>
        <p:txBody>
          <a:bodyPr/>
          <a:lstStyle/>
          <a:p>
            <a:r>
              <a:rPr lang="en-US" dirty="0"/>
              <a:t>What is unique about this house?</a:t>
            </a:r>
          </a:p>
        </p:txBody>
      </p:sp>
      <p:pic>
        <p:nvPicPr>
          <p:cNvPr id="5122" name="Picture 2" descr="Image result for falling wat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99654" y="1148035"/>
            <a:ext cx="9419705" cy="52698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16942" y="6417883"/>
            <a:ext cx="8702417" cy="369332"/>
          </a:xfrm>
          <a:prstGeom prst="rect">
            <a:avLst/>
          </a:prstGeom>
          <a:noFill/>
        </p:spPr>
        <p:txBody>
          <a:bodyPr wrap="square" rtlCol="0">
            <a:spAutoFit/>
          </a:bodyPr>
          <a:lstStyle/>
          <a:p>
            <a:r>
              <a:rPr lang="en-US" dirty="0"/>
              <a:t>Frank Lloyd Wright, “Falling Water”, 1936 – 1939, Mill Run, Pennsylvania </a:t>
            </a:r>
          </a:p>
        </p:txBody>
      </p:sp>
    </p:spTree>
    <p:extLst>
      <p:ext uri="{BB962C8B-B14F-4D97-AF65-F5344CB8AC3E}">
        <p14:creationId xmlns:p14="http://schemas.microsoft.com/office/powerpoint/2010/main" val="1495005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02382" y="-54803"/>
            <a:ext cx="8229600" cy="1143000"/>
          </a:xfrm>
        </p:spPr>
        <p:txBody>
          <a:bodyPr/>
          <a:lstStyle/>
          <a:p>
            <a:r>
              <a:rPr lang="en-US" u="sng" dirty="0"/>
              <a:t>Frank Lloyd Wright</a:t>
            </a:r>
          </a:p>
        </p:txBody>
      </p:sp>
      <p:pic>
        <p:nvPicPr>
          <p:cNvPr id="5" name="Picture 4" descr="http://letow.com/Wright/Falling-Water-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0141" y="977306"/>
            <a:ext cx="3834760" cy="287413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designyoutrust.com/wp-content/uploads/2012/10/7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1810" y="3594835"/>
            <a:ext cx="4714875" cy="314325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tatic.panoramio.com/photos/large/2224923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0141" y="3879873"/>
            <a:ext cx="3834760" cy="28741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52600" y="1401927"/>
            <a:ext cx="4584084" cy="2192908"/>
          </a:xfrm>
          <a:prstGeom prst="rect">
            <a:avLst/>
          </a:prstGeom>
          <a:noFill/>
        </p:spPr>
        <p:txBody>
          <a:bodyPr wrap="square" rtlCol="0">
            <a:spAutoFit/>
          </a:bodyPr>
          <a:lstStyle/>
          <a:p>
            <a:r>
              <a:rPr lang="en-US" dirty="0"/>
              <a:t>Frank Lloyd Wright built the </a:t>
            </a:r>
            <a:r>
              <a:rPr lang="en-US" i="1" dirty="0" err="1"/>
              <a:t>Fallingwater</a:t>
            </a:r>
            <a:r>
              <a:rPr lang="en-US" i="1" dirty="0"/>
              <a:t> house for the Kaufmann family,  southeast of Pittsburgh, Pennsylvania.  The structure seems to be floating, although it hovers over a 30’ waterfall.</a:t>
            </a:r>
          </a:p>
          <a:p>
            <a:endParaRPr lang="en-US" sz="800" i="1" dirty="0"/>
          </a:p>
          <a:p>
            <a:r>
              <a:rPr lang="en-US" i="1" dirty="0"/>
              <a:t>He wanted the family to be a part of the waterfalls, not just see them</a:t>
            </a:r>
            <a:endParaRPr lang="en-US" dirty="0"/>
          </a:p>
        </p:txBody>
      </p:sp>
      <p:sp>
        <p:nvSpPr>
          <p:cNvPr id="7" name="TextBox 6"/>
          <p:cNvSpPr txBox="1"/>
          <p:nvPr/>
        </p:nvSpPr>
        <p:spPr>
          <a:xfrm>
            <a:off x="1482909" y="505915"/>
            <a:ext cx="5486400" cy="369332"/>
          </a:xfrm>
          <a:prstGeom prst="rect">
            <a:avLst/>
          </a:prstGeom>
          <a:noFill/>
        </p:spPr>
        <p:txBody>
          <a:bodyPr wrap="square" rtlCol="0">
            <a:spAutoFit/>
          </a:bodyPr>
          <a:lstStyle/>
          <a:p>
            <a:r>
              <a:rPr lang="en-US" b="1" i="1" dirty="0"/>
              <a:t>“</a:t>
            </a:r>
            <a:r>
              <a:rPr lang="en-US" b="1" i="1" dirty="0" err="1"/>
              <a:t>Fallingwater</a:t>
            </a:r>
            <a:r>
              <a:rPr lang="en-US" b="1" i="1" dirty="0"/>
              <a:t>”,</a:t>
            </a:r>
            <a:r>
              <a:rPr lang="en-US" b="1" dirty="0"/>
              <a:t> 1936-1939, </a:t>
            </a:r>
            <a:r>
              <a:rPr lang="en-US" sz="1600" b="1" dirty="0"/>
              <a:t>Mill Run, Pennsylvania</a:t>
            </a:r>
            <a:endParaRPr lang="en-US" sz="1600" b="1" i="1" dirty="0"/>
          </a:p>
        </p:txBody>
      </p:sp>
    </p:spTree>
    <p:extLst>
      <p:ext uri="{BB962C8B-B14F-4D97-AF65-F5344CB8AC3E}">
        <p14:creationId xmlns:p14="http://schemas.microsoft.com/office/powerpoint/2010/main" val="603541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815" y="3933441"/>
            <a:ext cx="5680364" cy="1407321"/>
          </a:xfrm>
        </p:spPr>
        <p:txBody>
          <a:bodyPr>
            <a:normAutofit/>
          </a:bodyPr>
          <a:lstStyle/>
          <a:p>
            <a:pPr algn="ctr"/>
            <a:r>
              <a:rPr lang="en-US" sz="2800" u="sng" dirty="0"/>
              <a:t>Let’s take a tour of the house </a:t>
            </a:r>
            <a:br>
              <a:rPr lang="en-US" sz="2800" u="sng" dirty="0"/>
            </a:br>
            <a:r>
              <a:rPr lang="en-US" sz="2800" u="sng" dirty="0"/>
              <a:t>&amp; grounds…</a:t>
            </a:r>
          </a:p>
        </p:txBody>
      </p:sp>
      <p:sp>
        <p:nvSpPr>
          <p:cNvPr id="3" name="Content Placeholder 2"/>
          <p:cNvSpPr>
            <a:spLocks noGrp="1"/>
          </p:cNvSpPr>
          <p:nvPr>
            <p:ph idx="1"/>
          </p:nvPr>
        </p:nvSpPr>
        <p:spPr>
          <a:xfrm>
            <a:off x="2176761" y="5166495"/>
            <a:ext cx="5035257" cy="597916"/>
          </a:xfrm>
        </p:spPr>
        <p:txBody>
          <a:bodyPr/>
          <a:lstStyle/>
          <a:p>
            <a:pPr marL="0" indent="0" algn="ctr">
              <a:buNone/>
            </a:pPr>
            <a:r>
              <a:rPr lang="en-US" sz="2800" dirty="0">
                <a:hlinkClick r:id="rId2"/>
              </a:rPr>
              <a:t>Falling Water Tour</a:t>
            </a:r>
            <a:endParaRPr lang="en-US" sz="2800" dirty="0"/>
          </a:p>
          <a:p>
            <a:pPr marL="0" indent="0" algn="ctr">
              <a:buNone/>
            </a:pPr>
            <a:endParaRPr lang="en-US" dirty="0"/>
          </a:p>
          <a:p>
            <a:pPr marL="0" indent="0" algn="ctr">
              <a:buNone/>
            </a:pPr>
            <a:endParaRPr lang="en-US" dirty="0"/>
          </a:p>
        </p:txBody>
      </p:sp>
      <p:pic>
        <p:nvPicPr>
          <p:cNvPr id="1028" name="Picture 4" descr="Image result for falling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5339" y="3352800"/>
            <a:ext cx="4163493" cy="326015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842654" y="540327"/>
            <a:ext cx="10196945"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400" dirty="0"/>
              <a:t>It was the Kaufmann’s family weekend home from 1937 to 1963</a:t>
            </a:r>
          </a:p>
          <a:p>
            <a:r>
              <a:rPr lang="en-US" sz="2400" dirty="0"/>
              <a:t>Wright wanted to use the inspiration of nature as his guide</a:t>
            </a:r>
          </a:p>
          <a:p>
            <a:r>
              <a:rPr lang="en-US" sz="2400" dirty="0"/>
              <a:t>In 1964 it was opened to the public as a museum</a:t>
            </a:r>
          </a:p>
          <a:p>
            <a:r>
              <a:rPr lang="en-US" sz="2400" dirty="0"/>
              <a:t>The original estimated cost for building </a:t>
            </a:r>
            <a:r>
              <a:rPr lang="en-US" sz="2400" dirty="0" err="1"/>
              <a:t>Fallingwater</a:t>
            </a:r>
            <a:r>
              <a:rPr lang="en-US" sz="2400" dirty="0"/>
              <a:t> was $35,000</a:t>
            </a:r>
          </a:p>
          <a:p>
            <a:r>
              <a:rPr lang="en-US" sz="2400" dirty="0"/>
              <a:t>The final cost for the home and guest house was $155,000                                     </a:t>
            </a:r>
            <a:r>
              <a:rPr lang="en-US" i="1" dirty="0"/>
              <a:t>(the price is equivalent to $2.6 million in 2014)</a:t>
            </a:r>
          </a:p>
          <a:p>
            <a:endParaRPr lang="en-US" sz="2400" dirty="0"/>
          </a:p>
          <a:p>
            <a:endParaRPr lang="en-US" dirty="0"/>
          </a:p>
        </p:txBody>
      </p:sp>
    </p:spTree>
    <p:extLst>
      <p:ext uri="{BB962C8B-B14F-4D97-AF65-F5344CB8AC3E}">
        <p14:creationId xmlns:p14="http://schemas.microsoft.com/office/powerpoint/2010/main" val="549838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Burj Khalif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48225" y="175020"/>
            <a:ext cx="3714750" cy="650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065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err="1"/>
              <a:t>Burj</a:t>
            </a:r>
            <a:r>
              <a:rPr lang="en-US" u="sng" dirty="0"/>
              <a:t> Khalifa</a:t>
            </a:r>
          </a:p>
        </p:txBody>
      </p:sp>
      <p:sp>
        <p:nvSpPr>
          <p:cNvPr id="3" name="Content Placeholder 2"/>
          <p:cNvSpPr>
            <a:spLocks noGrp="1"/>
          </p:cNvSpPr>
          <p:nvPr>
            <p:ph idx="1"/>
          </p:nvPr>
        </p:nvSpPr>
        <p:spPr>
          <a:xfrm>
            <a:off x="2589212" y="1474839"/>
            <a:ext cx="8915400" cy="4436383"/>
          </a:xfrm>
        </p:spPr>
        <p:txBody>
          <a:bodyPr>
            <a:normAutofit/>
          </a:bodyPr>
          <a:lstStyle/>
          <a:p>
            <a:r>
              <a:rPr lang="en-US" sz="2400" b="1" dirty="0" err="1"/>
              <a:t>Burj</a:t>
            </a:r>
            <a:r>
              <a:rPr lang="en-US" sz="2400" b="1" dirty="0"/>
              <a:t> Khalifa</a:t>
            </a:r>
            <a:r>
              <a:rPr lang="en-US" sz="2400" dirty="0"/>
              <a:t> is a skyscraper in Dubai</a:t>
            </a:r>
          </a:p>
          <a:p>
            <a:r>
              <a:rPr lang="en-US" sz="2400" dirty="0"/>
              <a:t>Height of 2722.57 feet (251.5 stories) is the tallest manmade structure in the world. </a:t>
            </a:r>
          </a:p>
          <a:p>
            <a:r>
              <a:rPr lang="en-US" sz="2400" dirty="0"/>
              <a:t>The building officially opened on 4 January 2010 </a:t>
            </a:r>
          </a:p>
        </p:txBody>
      </p:sp>
    </p:spTree>
    <p:extLst>
      <p:ext uri="{BB962C8B-B14F-4D97-AF65-F5344CB8AC3E}">
        <p14:creationId xmlns:p14="http://schemas.microsoft.com/office/powerpoint/2010/main" val="489691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8909" y="2175163"/>
            <a:ext cx="9731230" cy="3777622"/>
          </a:xfrm>
        </p:spPr>
        <p:txBody>
          <a:bodyPr/>
          <a:lstStyle/>
          <a:p>
            <a:r>
              <a:rPr lang="en-US" sz="2800" dirty="0"/>
              <a:t>Lets take a look inside the world’s tallest building!</a:t>
            </a:r>
          </a:p>
          <a:p>
            <a:endParaRPr lang="en-US" sz="2800" dirty="0"/>
          </a:p>
          <a:p>
            <a:pPr marL="0" indent="0" algn="ctr">
              <a:buNone/>
            </a:pPr>
            <a:r>
              <a:rPr lang="en-US" sz="3600" dirty="0" err="1">
                <a:hlinkClick r:id="rId2"/>
              </a:rPr>
              <a:t>Burj</a:t>
            </a:r>
            <a:r>
              <a:rPr lang="en-US" sz="3600" dirty="0">
                <a:hlinkClick r:id="rId2"/>
              </a:rPr>
              <a:t> Khalifa</a:t>
            </a:r>
            <a:endParaRPr lang="en-US" sz="3600" dirty="0"/>
          </a:p>
        </p:txBody>
      </p:sp>
    </p:spTree>
    <p:extLst>
      <p:ext uri="{BB962C8B-B14F-4D97-AF65-F5344CB8AC3E}">
        <p14:creationId xmlns:p14="http://schemas.microsoft.com/office/powerpoint/2010/main" val="3311942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2121" y="1593273"/>
            <a:ext cx="8915400" cy="3777622"/>
          </a:xfrm>
        </p:spPr>
        <p:txBody>
          <a:bodyPr>
            <a:normAutofit/>
          </a:bodyPr>
          <a:lstStyle/>
          <a:p>
            <a:r>
              <a:rPr lang="en-US" sz="4000" dirty="0"/>
              <a:t>What constitutes as a design??</a:t>
            </a:r>
          </a:p>
          <a:p>
            <a:endParaRPr lang="en-US" sz="4000" dirty="0"/>
          </a:p>
          <a:p>
            <a:endParaRPr lang="en-US" sz="4000" dirty="0"/>
          </a:p>
          <a:p>
            <a:r>
              <a:rPr lang="en-US" sz="4000" dirty="0"/>
              <a:t>What do you consider to be a  </a:t>
            </a:r>
          </a:p>
          <a:p>
            <a:pPr marL="0" indent="0">
              <a:buNone/>
            </a:pPr>
            <a:r>
              <a:rPr lang="en-US" sz="4000" dirty="0"/>
              <a:t>    “good” design?</a:t>
            </a:r>
          </a:p>
        </p:txBody>
      </p:sp>
    </p:spTree>
    <p:extLst>
      <p:ext uri="{BB962C8B-B14F-4D97-AF65-F5344CB8AC3E}">
        <p14:creationId xmlns:p14="http://schemas.microsoft.com/office/powerpoint/2010/main" val="1331756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2382982"/>
            <a:ext cx="8915400" cy="3777622"/>
          </a:xfrm>
        </p:spPr>
        <p:txBody>
          <a:bodyPr>
            <a:normAutofit/>
          </a:bodyPr>
          <a:lstStyle/>
          <a:p>
            <a:r>
              <a:rPr lang="en-US" sz="4400" dirty="0"/>
              <a:t>What failures have/could result due to a poor design of a building / structure??</a:t>
            </a:r>
          </a:p>
        </p:txBody>
      </p:sp>
    </p:spTree>
    <p:extLst>
      <p:ext uri="{BB962C8B-B14F-4D97-AF65-F5344CB8AC3E}">
        <p14:creationId xmlns:p14="http://schemas.microsoft.com/office/powerpoint/2010/main" val="1111676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a:spLocks noGrp="1"/>
          </p:cNvSpPr>
          <p:nvPr>
            <p:ph idx="1"/>
          </p:nvPr>
        </p:nvSpPr>
        <p:spPr>
          <a:xfrm>
            <a:off x="2589212" y="2521527"/>
            <a:ext cx="8915400" cy="3777622"/>
          </a:xfrm>
        </p:spPr>
        <p:txBody>
          <a:bodyPr>
            <a:normAutofit/>
          </a:bodyPr>
          <a:lstStyle/>
          <a:p>
            <a:pPr marL="0" indent="0">
              <a:buNone/>
            </a:pPr>
            <a:r>
              <a:rPr lang="en-US" sz="5400" b="1" dirty="0"/>
              <a:t>The World Trade Center</a:t>
            </a:r>
          </a:p>
        </p:txBody>
      </p:sp>
    </p:spTree>
    <p:extLst>
      <p:ext uri="{BB962C8B-B14F-4D97-AF65-F5344CB8AC3E}">
        <p14:creationId xmlns:p14="http://schemas.microsoft.com/office/powerpoint/2010/main" val="3191749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8726" y="301507"/>
            <a:ext cx="8911687" cy="1280890"/>
          </a:xfrm>
        </p:spPr>
        <p:txBody>
          <a:bodyPr>
            <a:normAutofit/>
          </a:bodyPr>
          <a:lstStyle/>
          <a:p>
            <a:r>
              <a:rPr lang="en-US" sz="3400" u="sng" dirty="0"/>
              <a:t>World Trade Center Design</a:t>
            </a:r>
          </a:p>
        </p:txBody>
      </p:sp>
      <p:sp>
        <p:nvSpPr>
          <p:cNvPr id="3" name="Content Placeholder 2"/>
          <p:cNvSpPr>
            <a:spLocks noGrp="1"/>
          </p:cNvSpPr>
          <p:nvPr>
            <p:ph idx="1"/>
          </p:nvPr>
        </p:nvSpPr>
        <p:spPr>
          <a:xfrm>
            <a:off x="1593274" y="1136073"/>
            <a:ext cx="5999018" cy="4775149"/>
          </a:xfrm>
        </p:spPr>
        <p:txBody>
          <a:bodyPr>
            <a:noAutofit/>
          </a:bodyPr>
          <a:lstStyle/>
          <a:p>
            <a:r>
              <a:rPr lang="en-US" sz="2000" dirty="0"/>
              <a:t>The construction of the first World Trade Center was conceived as an urban renewal project, spearheaded by David Rockefeller, to help revitalize Lower </a:t>
            </a:r>
            <a:r>
              <a:rPr lang="en-US" sz="2000" dirty="0" err="1"/>
              <a:t>Manhatten</a:t>
            </a:r>
            <a:r>
              <a:rPr lang="en-US" sz="2000" dirty="0"/>
              <a:t>.</a:t>
            </a:r>
          </a:p>
          <a:p>
            <a:r>
              <a:rPr lang="en-US" sz="2000" dirty="0"/>
              <a:t>The towers were designed as framed tubed structures, which provided tenants with open floor plans, uninterrupted by columns or walls. </a:t>
            </a:r>
          </a:p>
          <a:p>
            <a:r>
              <a:rPr lang="en-US" sz="2000" dirty="0"/>
              <a:t>Lead architect -  Minoru Yamasaki </a:t>
            </a:r>
          </a:p>
          <a:p>
            <a:r>
              <a:rPr lang="en-US" sz="2000" dirty="0"/>
              <a:t>Building involved many other innovative techniques:</a:t>
            </a:r>
          </a:p>
          <a:p>
            <a:pPr lvl="2"/>
            <a:r>
              <a:rPr lang="en-US" sz="2000" dirty="0"/>
              <a:t>the slurry wall for digging the foundation</a:t>
            </a:r>
          </a:p>
          <a:p>
            <a:pPr lvl="2"/>
            <a:r>
              <a:rPr lang="en-US" sz="2000" dirty="0"/>
              <a:t>wind tunnel experiments</a:t>
            </a:r>
          </a:p>
        </p:txBody>
      </p:sp>
      <p:pic>
        <p:nvPicPr>
          <p:cNvPr id="6146" name="Picture 2" descr="https://upload.wikimedia.org/wikipedia/commons/thumb/c/c5/World_Trade_Center%2C_New_York_City_-_aerial_view_%28March_2001%29.jpg/800px-World_Trade_Center%2C_New_York_City_-_aerial_view_%28March_2001%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595" y="624110"/>
            <a:ext cx="4140922" cy="5853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823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2655" y="623455"/>
            <a:ext cx="9753600" cy="3777622"/>
          </a:xfrm>
        </p:spPr>
        <p:txBody>
          <a:bodyPr>
            <a:normAutofit/>
          </a:bodyPr>
          <a:lstStyle/>
          <a:p>
            <a:r>
              <a:rPr lang="en-US" sz="3200" dirty="0"/>
              <a:t>What happened on 9/11 to the Twin Towers?</a:t>
            </a:r>
          </a:p>
          <a:p>
            <a:endParaRPr lang="en-US" sz="3200" dirty="0"/>
          </a:p>
          <a:p>
            <a:r>
              <a:rPr lang="en-US" sz="3200" dirty="0"/>
              <a:t>Why would they collapse after impact?</a:t>
            </a:r>
          </a:p>
        </p:txBody>
      </p:sp>
      <p:pic>
        <p:nvPicPr>
          <p:cNvPr id="4" name="Picture 2" descr="Image result for world trade ce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237" y="2801485"/>
            <a:ext cx="6049818" cy="3781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020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Why did the WTC collapse?</a:t>
            </a:r>
          </a:p>
        </p:txBody>
      </p:sp>
      <p:sp>
        <p:nvSpPr>
          <p:cNvPr id="4" name="Content Placeholder 3"/>
          <p:cNvSpPr>
            <a:spLocks noGrp="1"/>
          </p:cNvSpPr>
          <p:nvPr>
            <p:ph idx="1"/>
          </p:nvPr>
        </p:nvSpPr>
        <p:spPr>
          <a:xfrm>
            <a:off x="2050473" y="1537855"/>
            <a:ext cx="9454139" cy="4987636"/>
          </a:xfrm>
        </p:spPr>
        <p:txBody>
          <a:bodyPr>
            <a:normAutofit/>
          </a:bodyPr>
          <a:lstStyle/>
          <a:p>
            <a:r>
              <a:rPr lang="en-US" sz="3000" dirty="0"/>
              <a:t>The major events include the following:</a:t>
            </a:r>
          </a:p>
          <a:p>
            <a:endParaRPr lang="en-US" sz="3000" dirty="0"/>
          </a:p>
          <a:p>
            <a:pPr lvl="2"/>
            <a:r>
              <a:rPr lang="en-US" sz="2200" dirty="0"/>
              <a:t>The airplane impact with damage to the columns.</a:t>
            </a:r>
          </a:p>
          <a:p>
            <a:pPr lvl="4"/>
            <a:r>
              <a:rPr lang="en-US" sz="1900" dirty="0"/>
              <a:t>The initial impact was the explosion when 90,000 gallons of jet fuel, comprising nearly 1/3 of the aircraft’s weight, ignited. The ensuing fire was clearly the principal cause of the collapse.</a:t>
            </a:r>
            <a:br>
              <a:rPr lang="en-US" sz="1900" dirty="0"/>
            </a:br>
            <a:endParaRPr lang="en-US" sz="1900" dirty="0"/>
          </a:p>
          <a:p>
            <a:pPr lvl="2"/>
            <a:r>
              <a:rPr lang="en-US" sz="2200" dirty="0"/>
              <a:t>The ensuing fire with loss of steel strength and distortion.</a:t>
            </a:r>
            <a:br>
              <a:rPr lang="en-US" sz="2200" dirty="0"/>
            </a:br>
            <a:endParaRPr lang="en-US" sz="2200" dirty="0"/>
          </a:p>
          <a:p>
            <a:pPr lvl="2"/>
            <a:r>
              <a:rPr lang="en-US" sz="2200" dirty="0"/>
              <a:t>The collapse, which generally occurred inward without significant tipping.</a:t>
            </a:r>
          </a:p>
          <a:p>
            <a:pPr lvl="2"/>
            <a:endParaRPr lang="en-US" dirty="0"/>
          </a:p>
          <a:p>
            <a:pPr lvl="2"/>
            <a:endParaRPr lang="en-US" dirty="0"/>
          </a:p>
          <a:p>
            <a:endParaRPr lang="en-US" dirty="0"/>
          </a:p>
        </p:txBody>
      </p:sp>
    </p:spTree>
    <p:extLst>
      <p:ext uri="{BB962C8B-B14F-4D97-AF65-F5344CB8AC3E}">
        <p14:creationId xmlns:p14="http://schemas.microsoft.com/office/powerpoint/2010/main" val="3049655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WTC Structure</a:t>
            </a:r>
          </a:p>
        </p:txBody>
      </p:sp>
      <p:sp>
        <p:nvSpPr>
          <p:cNvPr id="3" name="Content Placeholder 2"/>
          <p:cNvSpPr>
            <a:spLocks noGrp="1"/>
          </p:cNvSpPr>
          <p:nvPr>
            <p:ph idx="1"/>
          </p:nvPr>
        </p:nvSpPr>
        <p:spPr>
          <a:xfrm>
            <a:off x="2048884" y="1565563"/>
            <a:ext cx="9757935" cy="4655127"/>
          </a:xfrm>
        </p:spPr>
        <p:txBody>
          <a:bodyPr>
            <a:normAutofit/>
          </a:bodyPr>
          <a:lstStyle/>
          <a:p>
            <a:r>
              <a:rPr lang="en-US" sz="2400" dirty="0"/>
              <a:t>To a structural engineer, a skyscraper is modeled as a large cantilever vertical column. </a:t>
            </a:r>
          </a:p>
          <a:p>
            <a:r>
              <a:rPr lang="en-US" sz="2400" dirty="0"/>
              <a:t>In order to make each tower capable of withstanding wind, the architects selected a lightweight “perimeter tube” design. Inside this outer tube there was a core, which was designed to support the weight of the tower. It also housed the elevators, the stairwells, and the mechanical risers and utilities. Web joists connected the core to the perimeter at each story. Concrete slabs were poured over these joists to form the floors. In essence, the building is an egg-crate construction that is about 95 percent air, explaining why the rubble after the collapse was only a few stories high.</a:t>
            </a:r>
          </a:p>
          <a:p>
            <a:endParaRPr lang="en-US" dirty="0"/>
          </a:p>
        </p:txBody>
      </p:sp>
      <p:pic>
        <p:nvPicPr>
          <p:cNvPr id="12290" name="Picture 2" descr="http://www.tms.org/pubs/journals/JOM/0112/Eagar/fig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570" y="15059"/>
            <a:ext cx="9302021" cy="78124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92196" y="6473196"/>
            <a:ext cx="4862946" cy="261610"/>
          </a:xfrm>
          <a:prstGeom prst="rect">
            <a:avLst/>
          </a:prstGeom>
          <a:noFill/>
        </p:spPr>
        <p:txBody>
          <a:bodyPr wrap="square" rtlCol="0">
            <a:spAutoFit/>
          </a:bodyPr>
          <a:lstStyle/>
          <a:p>
            <a:r>
              <a:rPr lang="en-US" sz="1100" dirty="0"/>
              <a:t>http://www.tms.org/pubs/journals/jom/0112/eagar/eagar-0112.html</a:t>
            </a:r>
          </a:p>
        </p:txBody>
      </p:sp>
    </p:spTree>
    <p:extLst>
      <p:ext uri="{BB962C8B-B14F-4D97-AF65-F5344CB8AC3E}">
        <p14:creationId xmlns:p14="http://schemas.microsoft.com/office/powerpoint/2010/main" val="4240333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Was the WTC Defectively Designed?</a:t>
            </a:r>
          </a:p>
        </p:txBody>
      </p:sp>
      <p:sp>
        <p:nvSpPr>
          <p:cNvPr id="3" name="Content Placeholder 2"/>
          <p:cNvSpPr>
            <a:spLocks noGrp="1"/>
          </p:cNvSpPr>
          <p:nvPr>
            <p:ph idx="1"/>
          </p:nvPr>
        </p:nvSpPr>
        <p:spPr>
          <a:xfrm>
            <a:off x="2299855" y="1676401"/>
            <a:ext cx="9204757" cy="4904508"/>
          </a:xfrm>
        </p:spPr>
        <p:txBody>
          <a:bodyPr>
            <a:normAutofit lnSpcReduction="10000"/>
          </a:bodyPr>
          <a:lstStyle/>
          <a:p>
            <a:r>
              <a:rPr lang="en-US" sz="2400" dirty="0"/>
              <a:t>The World Trade Center was not defectively designed. No designer of the WTC anticipated, nor should have anticipated, a 90,000 L Molotov cocktail on one of the building floors. Skyscrapers are designed to support themselves for three hours in a fire even if the sprinkler system fails to operate. This time should be long enough to evacuate the occupants. The WTC towers lasted for one to two hours—less than the design life, but only because the fire fuel load was so large. No normal office fires would fill 4,000 square meters of floor space in the seconds in which the WTC fire developed. Usually, the fire would take up to an hour to spread so uniformly across the width and breadth of the building. This was a very large and rapidly progressing fire</a:t>
            </a:r>
          </a:p>
          <a:p>
            <a:endParaRPr lang="en-US" dirty="0"/>
          </a:p>
        </p:txBody>
      </p:sp>
      <p:sp>
        <p:nvSpPr>
          <p:cNvPr id="4" name="TextBox 3"/>
          <p:cNvSpPr txBox="1"/>
          <p:nvPr/>
        </p:nvSpPr>
        <p:spPr>
          <a:xfrm>
            <a:off x="7048768" y="6450104"/>
            <a:ext cx="4862946" cy="261610"/>
          </a:xfrm>
          <a:prstGeom prst="rect">
            <a:avLst/>
          </a:prstGeom>
          <a:noFill/>
        </p:spPr>
        <p:txBody>
          <a:bodyPr wrap="square" rtlCol="0">
            <a:spAutoFit/>
          </a:bodyPr>
          <a:lstStyle/>
          <a:p>
            <a:r>
              <a:rPr lang="en-US" sz="1100" dirty="0"/>
              <a:t>http://www.tms.org/pubs/journals/jom/0112/eagar/eagar-0112.html</a:t>
            </a:r>
          </a:p>
        </p:txBody>
      </p:sp>
    </p:spTree>
    <p:extLst>
      <p:ext uri="{BB962C8B-B14F-4D97-AF65-F5344CB8AC3E}">
        <p14:creationId xmlns:p14="http://schemas.microsoft.com/office/powerpoint/2010/main" val="645020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145866" y="2590800"/>
            <a:ext cx="8915400" cy="3777622"/>
          </a:xfrm>
        </p:spPr>
        <p:txBody>
          <a:bodyPr>
            <a:normAutofit/>
          </a:bodyPr>
          <a:lstStyle/>
          <a:p>
            <a:pPr marL="0" indent="0">
              <a:buNone/>
            </a:pPr>
            <a:r>
              <a:rPr lang="en-US" sz="5400" b="1" dirty="0"/>
              <a:t>Tacoma Narrows Bridge</a:t>
            </a:r>
          </a:p>
        </p:txBody>
      </p:sp>
    </p:spTree>
    <p:extLst>
      <p:ext uri="{BB962C8B-B14F-4D97-AF65-F5344CB8AC3E}">
        <p14:creationId xmlns:p14="http://schemas.microsoft.com/office/powerpoint/2010/main" val="3766681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246" y="250038"/>
            <a:ext cx="8911687" cy="1280890"/>
          </a:xfrm>
        </p:spPr>
        <p:txBody>
          <a:bodyPr/>
          <a:lstStyle/>
          <a:p>
            <a:r>
              <a:rPr lang="en-US" u="sng" dirty="0"/>
              <a:t>Tacoma Narrows Bridge</a:t>
            </a:r>
            <a:br>
              <a:rPr lang="en-US" dirty="0"/>
            </a:br>
            <a:r>
              <a:rPr lang="en-US" sz="2800" dirty="0"/>
              <a:t>Tacoma, Washington</a:t>
            </a:r>
            <a:endParaRPr lang="en-US" dirty="0"/>
          </a:p>
        </p:txBody>
      </p:sp>
      <p:sp>
        <p:nvSpPr>
          <p:cNvPr id="3" name="Content Placeholder 2"/>
          <p:cNvSpPr>
            <a:spLocks noGrp="1"/>
          </p:cNvSpPr>
          <p:nvPr>
            <p:ph idx="1"/>
          </p:nvPr>
        </p:nvSpPr>
        <p:spPr>
          <a:xfrm>
            <a:off x="2297793" y="1530928"/>
            <a:ext cx="8915400" cy="3777622"/>
          </a:xfrm>
        </p:spPr>
        <p:txBody>
          <a:bodyPr/>
          <a:lstStyle/>
          <a:p>
            <a:r>
              <a:rPr lang="en-US" sz="2400" dirty="0"/>
              <a:t>Tacoma Narrows Bridge </a:t>
            </a:r>
          </a:p>
          <a:p>
            <a:r>
              <a:rPr lang="en-US" sz="2400" dirty="0"/>
              <a:t>Bridge that spanned the Tacoma Narrows strait of Puget Sound in Pierce County, Washington.</a:t>
            </a:r>
          </a:p>
          <a:p>
            <a:pPr lvl="1"/>
            <a:r>
              <a:rPr lang="en-US" sz="2000" dirty="0"/>
              <a:t>Nicknamed “Galloping Gertie” by the construction workers who noticed the bridge span movement during windy conditions</a:t>
            </a:r>
          </a:p>
          <a:p>
            <a:pPr marL="457200" lvl="1" indent="0">
              <a:buNone/>
            </a:pPr>
            <a:endParaRPr lang="en-US" dirty="0"/>
          </a:p>
        </p:txBody>
      </p:sp>
      <p:pic>
        <p:nvPicPr>
          <p:cNvPr id="11266" name="Picture 2" descr="Image result for tacoma narrows bridge location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7755" y="3813628"/>
            <a:ext cx="2623518" cy="274130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r="6437" b="18705"/>
          <a:stretch/>
        </p:blipFill>
        <p:spPr bwMode="auto">
          <a:xfrm>
            <a:off x="5904545" y="3702645"/>
            <a:ext cx="4569491" cy="28867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4682836" y="4447309"/>
            <a:ext cx="1565564" cy="138546"/>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126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688" y="180765"/>
            <a:ext cx="8911687" cy="1280890"/>
          </a:xfrm>
        </p:spPr>
        <p:txBody>
          <a:bodyPr/>
          <a:lstStyle/>
          <a:p>
            <a:r>
              <a:rPr lang="en-US" u="sng" dirty="0"/>
              <a:t>“Galloping Gertie”</a:t>
            </a:r>
          </a:p>
        </p:txBody>
      </p:sp>
      <p:sp>
        <p:nvSpPr>
          <p:cNvPr id="3" name="Content Placeholder 2"/>
          <p:cNvSpPr>
            <a:spLocks noGrp="1"/>
          </p:cNvSpPr>
          <p:nvPr>
            <p:ph idx="1"/>
          </p:nvPr>
        </p:nvSpPr>
        <p:spPr>
          <a:xfrm>
            <a:off x="1856509" y="1066800"/>
            <a:ext cx="9648103" cy="5791200"/>
          </a:xfrm>
        </p:spPr>
        <p:txBody>
          <a:bodyPr>
            <a:normAutofit fontScale="92500" lnSpcReduction="10000"/>
          </a:bodyPr>
          <a:lstStyle/>
          <a:p>
            <a:r>
              <a:rPr lang="en-US" b="1" dirty="0"/>
              <a:t>To engineers Gertie's "bounce"</a:t>
            </a:r>
            <a:r>
              <a:rPr lang="en-US" dirty="0"/>
              <a:t> represented "structural instability.</a:t>
            </a:r>
          </a:p>
          <a:p>
            <a:r>
              <a:rPr lang="en-US" b="1" dirty="0"/>
              <a:t>From the first week of May 1940</a:t>
            </a:r>
            <a:r>
              <a:rPr lang="en-US" dirty="0"/>
              <a:t>, as workmen finished the bridge's floor system, engineers and others noticed the deck's vertical wave motions, or "bounce." They knew something was wrong. Months before, in the summer of 1939, they had heard rumors of similar small waves in another suspension span, the Bronx-Whitestone Bridge, which opened in April 1939. The Bronx-Whitestone Bridge, like the Tacoma Narrows Bridge, had been designed by consultant Leon </a:t>
            </a:r>
            <a:r>
              <a:rPr lang="en-US" dirty="0" err="1"/>
              <a:t>Moisseiff</a:t>
            </a:r>
            <a:r>
              <a:rPr lang="en-US" dirty="0"/>
              <a:t> of New York.</a:t>
            </a:r>
          </a:p>
          <a:p>
            <a:r>
              <a:rPr lang="en-US" b="1" dirty="0"/>
              <a:t>In May 1940 engineers tried to take the "bounce" out</a:t>
            </a:r>
            <a:r>
              <a:rPr lang="en-US" dirty="0"/>
              <a:t> of the bridge. They installed four hydraulic jacks ("buffers") at the towers to act as shock absorbers. But, the devices made no noticeable improvement.</a:t>
            </a:r>
          </a:p>
          <a:p>
            <a:r>
              <a:rPr lang="en-US" b="1" dirty="0"/>
              <a:t>Immediately, the Toll Bridge Authority</a:t>
            </a:r>
            <a:r>
              <a:rPr lang="en-US" dirty="0"/>
              <a:t> contracted with engineering Professor F. Bert Farquharson at the University of Washington to conduct wind tunnel studies and recommend a remedy. </a:t>
            </a:r>
          </a:p>
          <a:p>
            <a:r>
              <a:rPr lang="en-US" b="1" dirty="0"/>
              <a:t>In October, while the wind tunnel studies continued</a:t>
            </a:r>
            <a:r>
              <a:rPr lang="en-US" dirty="0"/>
              <a:t>, engineers placed "temporary" tie-down cables (anchored restraining wires 1-9/16 inches in diameter) on the bridge's side spans some 300 feet out from each anchorage. At mid-span they placed diagonal wires between the main cables and the deck.</a:t>
            </a:r>
          </a:p>
          <a:p>
            <a:r>
              <a:rPr lang="en-US" b="1" dirty="0"/>
              <a:t>Farquharson and state bridge engineers</a:t>
            </a:r>
            <a:r>
              <a:rPr lang="en-US" dirty="0"/>
              <a:t> believed they had solved the problem. On November 1, the east tie-down cable broke in a high wind when Gertie began to "gallop." Workmen immediately began repairs. The tie-down cables did reduce the "bounce" in the side spans, but they had no effect on the center span.</a:t>
            </a:r>
          </a:p>
          <a:p>
            <a:endParaRPr lang="en-US" dirty="0"/>
          </a:p>
        </p:txBody>
      </p:sp>
    </p:spTree>
    <p:extLst>
      <p:ext uri="{BB962C8B-B14F-4D97-AF65-F5344CB8AC3E}">
        <p14:creationId xmlns:p14="http://schemas.microsoft.com/office/powerpoint/2010/main" val="3817426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“Design” -</a:t>
            </a:r>
          </a:p>
        </p:txBody>
      </p:sp>
      <p:sp>
        <p:nvSpPr>
          <p:cNvPr id="3" name="Content Placeholder 2"/>
          <p:cNvSpPr>
            <a:spLocks noGrp="1"/>
          </p:cNvSpPr>
          <p:nvPr>
            <p:ph idx="1"/>
          </p:nvPr>
        </p:nvSpPr>
        <p:spPr>
          <a:xfrm>
            <a:off x="2589212" y="1537855"/>
            <a:ext cx="9256424" cy="4724399"/>
          </a:xfrm>
        </p:spPr>
        <p:txBody>
          <a:bodyPr>
            <a:normAutofit/>
          </a:bodyPr>
          <a:lstStyle/>
          <a:p>
            <a:r>
              <a:rPr lang="en-US" b="1" dirty="0"/>
              <a:t>Design</a:t>
            </a:r>
            <a:r>
              <a:rPr lang="en-US" dirty="0"/>
              <a:t> is the creation of a plan or convention for the construction of an object, system or measurable human interaction. Design is a process.</a:t>
            </a:r>
          </a:p>
          <a:p>
            <a:r>
              <a:rPr lang="en-US" dirty="0"/>
              <a:t>Design is planning to manufacture an object, system, component or structure. Then, the word "design" can be used as a noun or a verb. In a broader sense, the design is an applied art and engineering that integrate with technology.</a:t>
            </a:r>
          </a:p>
          <a:p>
            <a:r>
              <a:rPr lang="en-US" dirty="0"/>
              <a:t> Design has different connotations in different fields</a:t>
            </a:r>
          </a:p>
          <a:p>
            <a:r>
              <a:rPr lang="en-US" dirty="0"/>
              <a:t>Designing often necessitates considering the aesthetic, functional, economic, and sociopolitical dimensions of both the design object and design process. It may involve considerable research, thought, modeling, interactive adjustment, and re-design. </a:t>
            </a:r>
          </a:p>
          <a:p>
            <a:endParaRPr lang="en-US" dirty="0"/>
          </a:p>
          <a:p>
            <a:r>
              <a:rPr lang="en-US" b="1" dirty="0"/>
              <a:t>Architecture</a:t>
            </a:r>
            <a:r>
              <a:rPr lang="en-US" dirty="0"/>
              <a:t> is both the process and the product of planning, designing, and constructing buildings and other physical structures. </a:t>
            </a:r>
          </a:p>
        </p:txBody>
      </p:sp>
      <p:sp>
        <p:nvSpPr>
          <p:cNvPr id="4" name="TextBox 3"/>
          <p:cNvSpPr txBox="1"/>
          <p:nvPr/>
        </p:nvSpPr>
        <p:spPr>
          <a:xfrm>
            <a:off x="2589212" y="6262254"/>
            <a:ext cx="9266566" cy="307777"/>
          </a:xfrm>
          <a:prstGeom prst="rect">
            <a:avLst/>
          </a:prstGeom>
          <a:noFill/>
        </p:spPr>
        <p:txBody>
          <a:bodyPr wrap="square" rtlCol="0">
            <a:spAutoFit/>
          </a:bodyPr>
          <a:lstStyle/>
          <a:p>
            <a:r>
              <a:rPr lang="en-US" sz="1400" dirty="0"/>
              <a:t>https://en.wikipedia.org/wiki/Design</a:t>
            </a:r>
          </a:p>
        </p:txBody>
      </p:sp>
    </p:spTree>
    <p:extLst>
      <p:ext uri="{BB962C8B-B14F-4D97-AF65-F5344CB8AC3E}">
        <p14:creationId xmlns:p14="http://schemas.microsoft.com/office/powerpoint/2010/main" val="623854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1253" y="222328"/>
            <a:ext cx="8911687" cy="1280890"/>
          </a:xfrm>
        </p:spPr>
        <p:txBody>
          <a:bodyPr/>
          <a:lstStyle/>
          <a:p>
            <a:r>
              <a:rPr lang="en-US" u="sng" dirty="0"/>
              <a:t>“Galloping Gertie”</a:t>
            </a:r>
            <a:endParaRPr lang="en-US" dirty="0"/>
          </a:p>
        </p:txBody>
      </p:sp>
      <p:sp>
        <p:nvSpPr>
          <p:cNvPr id="3" name="Content Placeholder 2"/>
          <p:cNvSpPr>
            <a:spLocks noGrp="1"/>
          </p:cNvSpPr>
          <p:nvPr>
            <p:ph idx="1"/>
          </p:nvPr>
        </p:nvSpPr>
        <p:spPr>
          <a:xfrm>
            <a:off x="1898073" y="1385454"/>
            <a:ext cx="9634248" cy="4913695"/>
          </a:xfrm>
        </p:spPr>
        <p:txBody>
          <a:bodyPr>
            <a:normAutofit lnSpcReduction="10000"/>
          </a:bodyPr>
          <a:lstStyle/>
          <a:p>
            <a:r>
              <a:rPr lang="en-US" b="1" dirty="0"/>
              <a:t>The probable cause</a:t>
            </a:r>
            <a:r>
              <a:rPr lang="en-US" dirty="0"/>
              <a:t> of Gertie's instability, Farquharson reported to the State Toll Bridge Authority, were the bridge's solid stiffening girders. He offered a choice of remedies: either allow the wind to pass through by cutting holes in the solid girders; or deflect the wind by covering the girder with sections of curved steel ("fairings").</a:t>
            </a:r>
          </a:p>
          <a:p>
            <a:r>
              <a:rPr lang="en-US" b="1" dirty="0"/>
              <a:t>On November 7th,</a:t>
            </a:r>
            <a:r>
              <a:rPr lang="en-US" dirty="0"/>
              <a:t> just five days after Farquharson finished the studies, State authorities were drafting a contract to install the wind deflectors. Bridge engineer Clark Eldridge had met with Professor Farquharson and PWA engineer L. R. </a:t>
            </a:r>
            <a:r>
              <a:rPr lang="en-US" dirty="0" err="1"/>
              <a:t>Durkee</a:t>
            </a:r>
            <a:r>
              <a:rPr lang="en-US" dirty="0"/>
              <a:t> the day before. They agreed on a course for "streamlining" the south side of the center span. On November 7 Eldridge began preparing the sketches and getting prices for steel and other materials. In 10 days the bridge would have enough wind deflectors to achieve significant stability, if wind came from the south. In two weeks the south side of the center span would be fully covered with the protective deflectors. In 45 days the entire bridge on both sides would be covered. Eldridge and Farquharson felt optimistic.</a:t>
            </a:r>
          </a:p>
          <a:p>
            <a:r>
              <a:rPr lang="en-US" b="1" dirty="0"/>
              <a:t>That morning icy winds gusted up</a:t>
            </a:r>
            <a:r>
              <a:rPr lang="en-US" dirty="0"/>
              <a:t> the Narrows into the side of Gertie's deck. Time ran out.</a:t>
            </a:r>
          </a:p>
          <a:p>
            <a:endParaRPr lang="en-US" dirty="0"/>
          </a:p>
        </p:txBody>
      </p:sp>
    </p:spTree>
    <p:extLst>
      <p:ext uri="{BB962C8B-B14F-4D97-AF65-F5344CB8AC3E}">
        <p14:creationId xmlns:p14="http://schemas.microsoft.com/office/powerpoint/2010/main" val="3830544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9096" y="188681"/>
            <a:ext cx="8911687" cy="1280890"/>
          </a:xfrm>
        </p:spPr>
        <p:txBody>
          <a:bodyPr/>
          <a:lstStyle/>
          <a:p>
            <a:r>
              <a:rPr lang="en-US" u="sng" dirty="0"/>
              <a:t>Tacoma Narrows Bridge</a:t>
            </a:r>
          </a:p>
        </p:txBody>
      </p:sp>
      <p:sp>
        <p:nvSpPr>
          <p:cNvPr id="4" name="Rectangle 1"/>
          <p:cNvSpPr>
            <a:spLocks noGrp="1" noChangeArrowheads="1"/>
          </p:cNvSpPr>
          <p:nvPr>
            <p:ph idx="1"/>
          </p:nvPr>
        </p:nvSpPr>
        <p:spPr bwMode="auto">
          <a:xfrm>
            <a:off x="1731818" y="1173882"/>
            <a:ext cx="10127673" cy="530914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3366"/>
                </a:solidFill>
                <a:effectLst/>
                <a:latin typeface="Arial" panose="020B0604020202020204" pitchFamily="34" charset="0"/>
                <a:cs typeface="Arial" panose="020B0604020202020204" pitchFamily="34" charset="0"/>
              </a:rPr>
              <a:t>Leonard </a:t>
            </a:r>
            <a:r>
              <a:rPr kumimoji="0" lang="en-US" altLang="en-US" sz="2800" b="1" i="0" u="none" strike="noStrike" cap="none" normalizeH="0" baseline="0" dirty="0" err="1">
                <a:ln>
                  <a:noFill/>
                </a:ln>
                <a:solidFill>
                  <a:srgbClr val="003366"/>
                </a:solidFill>
                <a:effectLst/>
                <a:latin typeface="Arial" panose="020B0604020202020204" pitchFamily="34" charset="0"/>
                <a:cs typeface="Arial" panose="020B0604020202020204" pitchFamily="34" charset="0"/>
              </a:rPr>
              <a:t>Coatsworth</a:t>
            </a:r>
            <a:br>
              <a:rPr kumimoji="0" lang="en-US" altLang="en-US" sz="2800" b="1" i="0" u="none" strike="noStrike" cap="none" normalizeH="0" baseline="0" dirty="0">
                <a:ln>
                  <a:noFill/>
                </a:ln>
                <a:solidFill>
                  <a:srgbClr val="003366"/>
                </a:solidFill>
                <a:effectLst/>
                <a:latin typeface="Arial" panose="020B0604020202020204" pitchFamily="34" charset="0"/>
                <a:cs typeface="Arial" panose="020B0604020202020204" pitchFamily="34" charset="0"/>
              </a:rPr>
            </a:br>
            <a:r>
              <a:rPr kumimoji="0" lang="en-US" altLang="en-US" sz="2800" b="1" i="0" u="none" strike="noStrike" cap="none" normalizeH="0" baseline="0" dirty="0">
                <a:ln>
                  <a:noFill/>
                </a:ln>
                <a:solidFill>
                  <a:srgbClr val="003366"/>
                </a:solidFill>
                <a:effectLst/>
                <a:latin typeface="Arial" panose="020B0604020202020204" pitchFamily="34" charset="0"/>
                <a:cs typeface="Arial" panose="020B0604020202020204" pitchFamily="34" charset="0"/>
              </a:rPr>
              <a:t>News editor, Tacoma News Tribune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b="1" dirty="0">
                <a:solidFill>
                  <a:srgbClr val="003366"/>
                </a:solidFill>
                <a:latin typeface="Arial" panose="020B0604020202020204" pitchFamily="34" charset="0"/>
                <a:cs typeface="Arial" panose="020B0604020202020204" pitchFamily="34" charset="0"/>
              </a:rPr>
              <a:t>   </a:t>
            </a:r>
            <a:endParaRPr kumimoji="0" lang="en-US" altLang="en-US" sz="1050" b="1" i="0" u="none" strike="noStrike" cap="none" normalizeH="0" baseline="0" dirty="0">
              <a:ln>
                <a:noFill/>
              </a:ln>
              <a:solidFill>
                <a:srgbClr val="003366"/>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"I saw the Narrows bridge die today, and only by the grace of God, escaped dying with it. . .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 drove on the bridge and started across. In the car with me was my daughter's cocker spaniel, Tubby. The car was loaded with equipment from my beach home at Arletta. </a:t>
            </a:r>
            <a:b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b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"Just as I drove past the towers, the bridge began to sway violently from side to side. Before I realized it, the tilt became so violent that I lost control of the car. . . . I jammed on the brakes and got out, only to be thrown onto my face against the curb."</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"Around me I could hear concrete cracking. I started back to the car to get the dog, but was thrown before I could reach it. The car itself began to slide from side to side on the roadway. I decided the bridge was breaking up and my only hope was to get back to shore."</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"On hands and knees most of the time, I crawled 500 yards or more to the towers . . . . My breath was coming in gasps; my knees were raw and bleeding, my hands bruised and swollen from gripping the concrete curb . . . . Toward the last, I risked rising to my feet and running a few yards at a time . . . . Safely back at the toll plaza, I saw the bridge in its final collapse and saw my car plunge into the Narrows."</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 saw Clark Eldridge (Toll Bridge Authority engineer), his face white as paper. If I feel badly, I thought, how must he feel?"</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"With real tragedy, disaster and blasted dreams all around me, I believe that right at this minute what appalls me most is that within a few hours I must tell my daughter that her dog is dead, when I might have saved him."</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40223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964" y="180764"/>
            <a:ext cx="8911687" cy="1280890"/>
          </a:xfrm>
        </p:spPr>
        <p:txBody>
          <a:bodyPr/>
          <a:lstStyle/>
          <a:p>
            <a:r>
              <a:rPr lang="en-US" dirty="0"/>
              <a:t>Interesting Facts about the collapse of Galloping Gertie -</a:t>
            </a:r>
          </a:p>
        </p:txBody>
      </p:sp>
      <p:sp>
        <p:nvSpPr>
          <p:cNvPr id="3" name="Content Placeholder 2"/>
          <p:cNvSpPr>
            <a:spLocks noGrp="1"/>
          </p:cNvSpPr>
          <p:nvPr>
            <p:ph idx="1"/>
          </p:nvPr>
        </p:nvSpPr>
        <p:spPr>
          <a:xfrm>
            <a:off x="1717964" y="1818047"/>
            <a:ext cx="9287885" cy="4696691"/>
          </a:xfrm>
        </p:spPr>
        <p:txBody>
          <a:bodyPr>
            <a:normAutofit lnSpcReduction="10000"/>
          </a:bodyPr>
          <a:lstStyle/>
          <a:p>
            <a:r>
              <a:rPr lang="en-US" dirty="0"/>
              <a:t>Reporter Leonard </a:t>
            </a:r>
            <a:r>
              <a:rPr lang="en-US" dirty="0" err="1"/>
              <a:t>Coatsworth</a:t>
            </a:r>
            <a:r>
              <a:rPr lang="en-US" dirty="0"/>
              <a:t>, who lost his car (and poor Tubby) in the collapse of the first bridge, had trouble getting reimbursed for his loss. He sent in a claim, but six months passed with no news and no money. Finally, </a:t>
            </a:r>
            <a:r>
              <a:rPr lang="en-US" dirty="0" err="1"/>
              <a:t>Coatsworth</a:t>
            </a:r>
            <a:r>
              <a:rPr lang="en-US" dirty="0"/>
              <a:t> wrote a letter to the State Toll Bridge Authority, pleading for a response. But, more time passed before                                                                                               he received compensation. Finally, the WSTBA                                                                             reimbursed </a:t>
            </a:r>
            <a:r>
              <a:rPr lang="en-US" dirty="0" err="1"/>
              <a:t>Coatsworth</a:t>
            </a:r>
            <a:r>
              <a:rPr lang="en-US" dirty="0"/>
              <a:t> for the loss of his car,                                                                               $450.00. They had already paid him $364.40 for                                                                                           the loss of his car's "contents".</a:t>
            </a:r>
          </a:p>
          <a:p>
            <a:r>
              <a:rPr lang="en-US" dirty="0"/>
              <a:t>Engineer </a:t>
            </a:r>
            <a:r>
              <a:rPr lang="en-US" dirty="0" err="1"/>
              <a:t>Moisseiff's</a:t>
            </a:r>
            <a:r>
              <a:rPr lang="en-US" dirty="0"/>
              <a:t> heart also failed. The fate of                                                                                  Leon </a:t>
            </a:r>
            <a:r>
              <a:rPr lang="en-US" dirty="0" err="1"/>
              <a:t>Moisseiff</a:t>
            </a:r>
            <a:r>
              <a:rPr lang="en-US" dirty="0"/>
              <a:t>, whose design for Galloping                                                               Gertie now rests on the floor of Puget Sound at                                                                            the Narrows, is a curious tale. After Gertie                                                                   collapsed in 1940, the once proud and honored                                                             engineer continued to work. But, his brilliant                                                                             career had ended in tragic failure. He was                                                                                          gravely dismayed and disheartened. Only three                                                                                        years later, at age 70, he died—of heart failure. </a:t>
            </a:r>
          </a:p>
          <a:p>
            <a:endParaRPr lang="en-US" dirty="0"/>
          </a:p>
        </p:txBody>
      </p:sp>
      <p:pic>
        <p:nvPicPr>
          <p:cNvPr id="9218" name="Picture 2" descr="Gertie begins torsional oscillation shortly after 10 a.m. WSD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0513" y="3256870"/>
            <a:ext cx="4203700" cy="3257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962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Image result for galloping gertie brid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2880" y="1683657"/>
            <a:ext cx="11584887" cy="422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408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hlinkClick r:id="rId2"/>
              </a:rPr>
              <a:t>https://www.youtube.com/watch?v=j-zczJXSxnw</a:t>
            </a:r>
            <a:endParaRPr lang="en-US" sz="2400" dirty="0"/>
          </a:p>
          <a:p>
            <a:endParaRPr lang="en-US" dirty="0"/>
          </a:p>
          <a:p>
            <a:endParaRPr lang="en-US" dirty="0"/>
          </a:p>
          <a:p>
            <a:r>
              <a:rPr lang="en-US" sz="2400" dirty="0"/>
              <a:t>Footage of the Tacoma Narrows Bridge collapse</a:t>
            </a:r>
          </a:p>
        </p:txBody>
      </p:sp>
    </p:spTree>
    <p:extLst>
      <p:ext uri="{BB962C8B-B14F-4D97-AF65-F5344CB8AC3E}">
        <p14:creationId xmlns:p14="http://schemas.microsoft.com/office/powerpoint/2010/main" val="3229383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92925" y="2161309"/>
            <a:ext cx="9509557" cy="3777622"/>
          </a:xfrm>
        </p:spPr>
        <p:txBody>
          <a:bodyPr>
            <a:normAutofit/>
          </a:bodyPr>
          <a:lstStyle/>
          <a:p>
            <a:r>
              <a:rPr lang="en-US" sz="3600" dirty="0"/>
              <a:t>What role does technology play </a:t>
            </a:r>
          </a:p>
          <a:p>
            <a:pPr marL="0" indent="0">
              <a:buNone/>
            </a:pPr>
            <a:r>
              <a:rPr lang="en-US" sz="3600" dirty="0"/>
              <a:t>    in design?</a:t>
            </a:r>
          </a:p>
          <a:p>
            <a:pPr lvl="2"/>
            <a:r>
              <a:rPr lang="en-US" sz="2800" dirty="0"/>
              <a:t>Especially when constructing a large building (WTC) or a bridge (Galloping Gertie)?</a:t>
            </a:r>
          </a:p>
        </p:txBody>
      </p:sp>
    </p:spTree>
    <p:extLst>
      <p:ext uri="{BB962C8B-B14F-4D97-AF65-F5344CB8AC3E}">
        <p14:creationId xmlns:p14="http://schemas.microsoft.com/office/powerpoint/2010/main" val="2130147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dirty="0"/>
              <a:t>How does design influence architecture and structures??</a:t>
            </a:r>
          </a:p>
        </p:txBody>
      </p:sp>
    </p:spTree>
    <p:extLst>
      <p:ext uri="{BB962C8B-B14F-4D97-AF65-F5344CB8AC3E}">
        <p14:creationId xmlns:p14="http://schemas.microsoft.com/office/powerpoint/2010/main" val="3063064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286" y="275767"/>
            <a:ext cx="9646783" cy="1280890"/>
          </a:xfrm>
        </p:spPr>
        <p:txBody>
          <a:bodyPr/>
          <a:lstStyle/>
          <a:p>
            <a:r>
              <a:rPr lang="en-US" dirty="0"/>
              <a:t>What do you know about Stonehenge?</a:t>
            </a:r>
          </a:p>
        </p:txBody>
      </p:sp>
      <p:pic>
        <p:nvPicPr>
          <p:cNvPr id="1026" name="Picture 2" descr="Image result for stonehen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76021" y="1117600"/>
            <a:ext cx="6621122" cy="52968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00612" y="6414498"/>
            <a:ext cx="6560457" cy="369332"/>
          </a:xfrm>
          <a:prstGeom prst="rect">
            <a:avLst/>
          </a:prstGeom>
          <a:noFill/>
        </p:spPr>
        <p:txBody>
          <a:bodyPr wrap="square" rtlCol="0">
            <a:spAutoFit/>
          </a:bodyPr>
          <a:lstStyle/>
          <a:p>
            <a:r>
              <a:rPr lang="en-US" dirty="0"/>
              <a:t>Stonehenge, </a:t>
            </a:r>
            <a:r>
              <a:rPr lang="en-US" dirty="0" err="1"/>
              <a:t>Witshire</a:t>
            </a:r>
            <a:r>
              <a:rPr lang="en-US" dirty="0"/>
              <a:t>, England</a:t>
            </a:r>
          </a:p>
        </p:txBody>
      </p:sp>
    </p:spTree>
    <p:extLst>
      <p:ext uri="{BB962C8B-B14F-4D97-AF65-F5344CB8AC3E}">
        <p14:creationId xmlns:p14="http://schemas.microsoft.com/office/powerpoint/2010/main" val="965604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Stonehenge</a:t>
            </a:r>
          </a:p>
        </p:txBody>
      </p:sp>
      <p:sp>
        <p:nvSpPr>
          <p:cNvPr id="3" name="Content Placeholder 2"/>
          <p:cNvSpPr>
            <a:spLocks noGrp="1"/>
          </p:cNvSpPr>
          <p:nvPr>
            <p:ph idx="1"/>
          </p:nvPr>
        </p:nvSpPr>
        <p:spPr>
          <a:xfrm>
            <a:off x="2279435" y="1427018"/>
            <a:ext cx="4740893" cy="5043055"/>
          </a:xfrm>
        </p:spPr>
        <p:txBody>
          <a:bodyPr>
            <a:noAutofit/>
          </a:bodyPr>
          <a:lstStyle/>
          <a:p>
            <a:r>
              <a:rPr lang="en-US" sz="2300" b="1" dirty="0"/>
              <a:t>Stonehenge</a:t>
            </a:r>
            <a:r>
              <a:rPr lang="en-US" sz="2300" dirty="0"/>
              <a:t> is a prehistoric monument constructing of standing stones.</a:t>
            </a:r>
          </a:p>
          <a:p>
            <a:r>
              <a:rPr lang="en-US" sz="2300" dirty="0"/>
              <a:t>It is located in Wiltshire, England – 2 miles west of Amesbury and 8 miles north of Salisbury. Archaeologists believe it was constructed from 3000 BC to 2000 BC.</a:t>
            </a:r>
          </a:p>
          <a:p>
            <a:r>
              <a:rPr lang="en-US" sz="2300" dirty="0"/>
              <a:t>Thought to be a burial ground.</a:t>
            </a:r>
          </a:p>
        </p:txBody>
      </p:sp>
      <p:pic>
        <p:nvPicPr>
          <p:cNvPr id="14338" name="Picture 2" descr="Stonehenge is located in Wiltsh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6023" y="841827"/>
            <a:ext cx="4484284" cy="5464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915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Image result for parthen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2925" y="401636"/>
            <a:ext cx="8352566" cy="58701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11782" y="6271797"/>
            <a:ext cx="6303818" cy="378385"/>
          </a:xfrm>
          <a:prstGeom prst="rect">
            <a:avLst/>
          </a:prstGeom>
          <a:noFill/>
        </p:spPr>
        <p:txBody>
          <a:bodyPr wrap="square" rtlCol="0">
            <a:spAutoFit/>
          </a:bodyPr>
          <a:lstStyle/>
          <a:p>
            <a:r>
              <a:rPr lang="en-US" dirty="0"/>
              <a:t>Parthenon, Athens, Greece. 447BC – 438BC</a:t>
            </a:r>
          </a:p>
        </p:txBody>
      </p:sp>
    </p:spTree>
    <p:extLst>
      <p:ext uri="{BB962C8B-B14F-4D97-AF65-F5344CB8AC3E}">
        <p14:creationId xmlns:p14="http://schemas.microsoft.com/office/powerpoint/2010/main" val="1262218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979" y="194619"/>
            <a:ext cx="8911687" cy="1280890"/>
          </a:xfrm>
        </p:spPr>
        <p:txBody>
          <a:bodyPr/>
          <a:lstStyle/>
          <a:p>
            <a:r>
              <a:rPr lang="en-US" u="sng" dirty="0"/>
              <a:t>The Parthenon</a:t>
            </a:r>
          </a:p>
        </p:txBody>
      </p:sp>
      <p:sp>
        <p:nvSpPr>
          <p:cNvPr id="3" name="Content Placeholder 2"/>
          <p:cNvSpPr>
            <a:spLocks noGrp="1"/>
          </p:cNvSpPr>
          <p:nvPr>
            <p:ph idx="1"/>
          </p:nvPr>
        </p:nvSpPr>
        <p:spPr>
          <a:xfrm>
            <a:off x="1814945" y="1260762"/>
            <a:ext cx="9402434" cy="5201723"/>
          </a:xfrm>
        </p:spPr>
        <p:txBody>
          <a:bodyPr>
            <a:normAutofit fontScale="92500" lnSpcReduction="10000"/>
          </a:bodyPr>
          <a:lstStyle/>
          <a:p>
            <a:r>
              <a:rPr lang="en-US" sz="2800" dirty="0"/>
              <a:t>Former Greek temple, dedicated to the goddess Athena</a:t>
            </a:r>
          </a:p>
          <a:p>
            <a:r>
              <a:rPr lang="en-US" sz="2800" dirty="0"/>
              <a:t>Construction began in 447 BC</a:t>
            </a:r>
          </a:p>
          <a:p>
            <a:r>
              <a:rPr lang="en-US" sz="2800" dirty="0"/>
              <a:t>It was completed                                                                                     in 438 BC although                                                           decoration of the                                                                      building continued                                                                          until 432 BC.</a:t>
            </a:r>
          </a:p>
          <a:p>
            <a:r>
              <a:rPr lang="en-US" sz="2800" dirty="0"/>
              <a:t>It is the most                                                                       important surviving                                                                building of Classical                                                      Greece.</a:t>
            </a:r>
          </a:p>
        </p:txBody>
      </p:sp>
      <p:pic>
        <p:nvPicPr>
          <p:cNvPr id="15362" name="Picture 2" descr="https://upload.wikimedia.org/wikipedia/commons/thumb/c/c6/Attica_06-13_Athens_50_View_from_Philopappos_-_Acropolis_Hill.jpg/1024px-Attica_06-13_Athens_50_View_from_Philopappos_-_Acropolis_Hi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0364" y="2710214"/>
            <a:ext cx="6003635" cy="3752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816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7703" y="166910"/>
            <a:ext cx="8911687" cy="1280890"/>
          </a:xfrm>
        </p:spPr>
        <p:txBody>
          <a:bodyPr/>
          <a:lstStyle/>
          <a:p>
            <a:r>
              <a:rPr lang="en-US" dirty="0"/>
              <a:t>Why would someone design a round building?</a:t>
            </a:r>
          </a:p>
        </p:txBody>
      </p:sp>
      <p:pic>
        <p:nvPicPr>
          <p:cNvPr id="3074" name="Picture 2" descr="Image result for colosseu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6180" y="1447800"/>
            <a:ext cx="8794731" cy="49358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07974" y="6383619"/>
            <a:ext cx="6391416" cy="369332"/>
          </a:xfrm>
          <a:prstGeom prst="rect">
            <a:avLst/>
          </a:prstGeom>
          <a:noFill/>
        </p:spPr>
        <p:txBody>
          <a:bodyPr wrap="square" rtlCol="0">
            <a:spAutoFit/>
          </a:bodyPr>
          <a:lstStyle/>
          <a:p>
            <a:r>
              <a:rPr lang="en-US" dirty="0"/>
              <a:t>Colosseum, Rome, Italy. 7-80 A.D.</a:t>
            </a:r>
          </a:p>
        </p:txBody>
      </p:sp>
    </p:spTree>
    <p:extLst>
      <p:ext uri="{BB962C8B-B14F-4D97-AF65-F5344CB8AC3E}">
        <p14:creationId xmlns:p14="http://schemas.microsoft.com/office/powerpoint/2010/main" val="28884597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3030</TotalTime>
  <Words>924</Words>
  <Application>Microsoft Office PowerPoint</Application>
  <PresentationFormat>Widescreen</PresentationFormat>
  <Paragraphs>130</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Century Gothic</vt:lpstr>
      <vt:lpstr>Wingdings 3</vt:lpstr>
      <vt:lpstr>Wisp</vt:lpstr>
      <vt:lpstr>Artfully Designed – Architecture &amp; Structures</vt:lpstr>
      <vt:lpstr>PowerPoint Presentation</vt:lpstr>
      <vt:lpstr>“Design” -</vt:lpstr>
      <vt:lpstr>PowerPoint Presentation</vt:lpstr>
      <vt:lpstr>What do you know about Stonehenge?</vt:lpstr>
      <vt:lpstr>Stonehenge</vt:lpstr>
      <vt:lpstr>PowerPoint Presentation</vt:lpstr>
      <vt:lpstr>The Parthenon</vt:lpstr>
      <vt:lpstr>Why would someone design a round building?</vt:lpstr>
      <vt:lpstr>Colosseum, Rome, Italy 70 – 80 A.D.</vt:lpstr>
      <vt:lpstr>How would people create such large structures back before machinery could help construction?</vt:lpstr>
      <vt:lpstr>Great Pyramid of Giza </vt:lpstr>
      <vt:lpstr>The Great Pyramid in cross-section</vt:lpstr>
      <vt:lpstr>What is unique about this house?</vt:lpstr>
      <vt:lpstr>Frank Lloyd Wright</vt:lpstr>
      <vt:lpstr>Let’s take a tour of the house  &amp; grounds…</vt:lpstr>
      <vt:lpstr>PowerPoint Presentation</vt:lpstr>
      <vt:lpstr>Burj Khalifa</vt:lpstr>
      <vt:lpstr>PowerPoint Presentation</vt:lpstr>
      <vt:lpstr>PowerPoint Presentation</vt:lpstr>
      <vt:lpstr>PowerPoint Presentation</vt:lpstr>
      <vt:lpstr>World Trade Center Design</vt:lpstr>
      <vt:lpstr>PowerPoint Presentation</vt:lpstr>
      <vt:lpstr>Why did the WTC collapse?</vt:lpstr>
      <vt:lpstr>WTC Structure</vt:lpstr>
      <vt:lpstr>Was the WTC Defectively Designed?</vt:lpstr>
      <vt:lpstr>PowerPoint Presentation</vt:lpstr>
      <vt:lpstr>Tacoma Narrows Bridge Tacoma, Washington</vt:lpstr>
      <vt:lpstr>“Galloping Gertie”</vt:lpstr>
      <vt:lpstr>“Galloping Gertie”</vt:lpstr>
      <vt:lpstr>Tacoma Narrows Bridge</vt:lpstr>
      <vt:lpstr>Interesting Facts about the collapse of Galloping Gertie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Kolendowicz, Jennifer</dc:creator>
  <cp:lastModifiedBy>Senick, Brina</cp:lastModifiedBy>
  <cp:revision>48</cp:revision>
  <cp:lastPrinted>2018-04-09T11:23:23Z</cp:lastPrinted>
  <dcterms:created xsi:type="dcterms:W3CDTF">2017-02-28T20:48:36Z</dcterms:created>
  <dcterms:modified xsi:type="dcterms:W3CDTF">2018-04-09T11:23:26Z</dcterms:modified>
</cp:coreProperties>
</file>