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112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896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7811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009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138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029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7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7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4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1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0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0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6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2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5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BE451C3-0FF4-47C4-B829-773ADF60F88C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26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becoming-modern/avant-garde-france/impressionism/v/mary-cassatt-the-child-s-bath-189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monarchy-enlightenment/baroque-art1/holland/v/leyster-sel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renaissance-reformation/early-renaissance1/painting-in-florence/v/botticelli-the-birth-of-venus-1483-8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art-1010/early-abstraction/cubism/v/picasso-les-demoiselles-d-avignon-190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global-culture/identity-body/identity-body-united-states/v/cindy-sherman-untitled-film-still-21-197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 </a:t>
            </a:r>
            <a:r>
              <a:rPr lang="en-US" dirty="0" err="1"/>
              <a:t>HERStory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study of women in art</a:t>
            </a:r>
          </a:p>
        </p:txBody>
      </p:sp>
    </p:spTree>
    <p:extLst>
      <p:ext uri="{BB962C8B-B14F-4D97-AF65-F5344CB8AC3E}">
        <p14:creationId xmlns:p14="http://schemas.microsoft.com/office/powerpoint/2010/main" val="373363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 Cassatt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22" y="1587500"/>
            <a:ext cx="4357950" cy="3416300"/>
          </a:xfrm>
        </p:spPr>
        <p:txBody>
          <a:bodyPr/>
          <a:lstStyle/>
          <a:p>
            <a:r>
              <a:rPr lang="en-US" dirty="0"/>
              <a:t>“The Child’s Bath”</a:t>
            </a:r>
          </a:p>
          <a:p>
            <a:r>
              <a:rPr lang="en-US" dirty="0"/>
              <a:t>1893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Art Institute of Chicago</a:t>
            </a:r>
          </a:p>
          <a:p>
            <a:r>
              <a:rPr lang="en-US" dirty="0"/>
              <a:t>3’3” x 2’2”</a:t>
            </a:r>
          </a:p>
          <a:p>
            <a:r>
              <a:rPr lang="en-US" dirty="0"/>
              <a:t>Impressionist </a:t>
            </a:r>
          </a:p>
        </p:txBody>
      </p:sp>
      <p:pic>
        <p:nvPicPr>
          <p:cNvPr id="7170" name="Picture 2" descr="http://www.artic.edu/aic/collections/citi/images/standard/WebLarge/WebImg_000347/57577_4112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431068"/>
            <a:ext cx="3902281" cy="59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775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https://www.khanacademy.org/humanities/becoming-modern/avant-garde-france/impressionism/v/mary-cassatt-the-child-s-bath-1893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83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Angelica Kauffman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080591"/>
            <a:ext cx="4649498" cy="39392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“Self Portrait, the Artist Hesitating Between the Arts of Music and Painting”</a:t>
            </a:r>
          </a:p>
          <a:p>
            <a:r>
              <a:rPr lang="en-US" dirty="0"/>
              <a:t>1794</a:t>
            </a:r>
          </a:p>
          <a:p>
            <a:r>
              <a:rPr lang="en-US" dirty="0"/>
              <a:t>Oil paint on canvas</a:t>
            </a:r>
          </a:p>
          <a:p>
            <a:r>
              <a:rPr lang="en-US" dirty="0" err="1"/>
              <a:t>Nostell</a:t>
            </a:r>
            <a:r>
              <a:rPr lang="en-US" dirty="0"/>
              <a:t> Priory, West Yorkshire</a:t>
            </a:r>
          </a:p>
          <a:p>
            <a:r>
              <a:rPr lang="en-US" dirty="0"/>
              <a:t>1470 cm x 2150 cm</a:t>
            </a:r>
          </a:p>
          <a:p>
            <a:r>
              <a:rPr lang="en-US" dirty="0"/>
              <a:t>Neoclassicism  </a:t>
            </a:r>
          </a:p>
        </p:txBody>
      </p:sp>
      <p:pic>
        <p:nvPicPr>
          <p:cNvPr id="8194" name="Picture 2" descr="Nostell Priory © National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03" y="1828801"/>
            <a:ext cx="5422723" cy="35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4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Berthe</a:t>
            </a:r>
            <a:r>
              <a:rPr lang="en-US" dirty="0"/>
              <a:t> Morisot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57" y="1876218"/>
            <a:ext cx="5082017" cy="4351338"/>
          </a:xfrm>
        </p:spPr>
        <p:txBody>
          <a:bodyPr/>
          <a:lstStyle/>
          <a:p>
            <a:r>
              <a:rPr lang="en-US" dirty="0"/>
              <a:t>“Eugene Manet on Isle of Wight”</a:t>
            </a:r>
          </a:p>
          <a:p>
            <a:r>
              <a:rPr lang="en-US" dirty="0"/>
              <a:t>1875</a:t>
            </a:r>
          </a:p>
          <a:p>
            <a:r>
              <a:rPr lang="en-US" dirty="0"/>
              <a:t>Oil Paint</a:t>
            </a:r>
          </a:p>
          <a:p>
            <a:r>
              <a:rPr lang="en-US" dirty="0"/>
              <a:t>1’3” x 1’6”</a:t>
            </a:r>
          </a:p>
          <a:p>
            <a:r>
              <a:rPr lang="en-US" dirty="0"/>
              <a:t>Paris, France</a:t>
            </a:r>
          </a:p>
          <a:p>
            <a:r>
              <a:rPr lang="en-US" dirty="0"/>
              <a:t>Impressionism </a:t>
            </a:r>
          </a:p>
        </p:txBody>
      </p:sp>
      <p:pic>
        <p:nvPicPr>
          <p:cNvPr id="9218" name="Picture 2" descr="https://mydailyartdisplay.files.wordpress.com/2012/04/eugc3a8ne-manet-on-the-isle-of-wight-by-berthe-morisot-18751.jpg?w=640&amp;h=5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26" y="852903"/>
            <a:ext cx="60960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0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Rosa Bonheur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99" y="3326296"/>
            <a:ext cx="5108522" cy="3394006"/>
          </a:xfrm>
        </p:spPr>
        <p:txBody>
          <a:bodyPr/>
          <a:lstStyle/>
          <a:p>
            <a:r>
              <a:rPr lang="en-US" dirty="0"/>
              <a:t>“The Horse Fair”</a:t>
            </a:r>
          </a:p>
          <a:p>
            <a:r>
              <a:rPr lang="en-US" dirty="0"/>
              <a:t>1852-55</a:t>
            </a:r>
          </a:p>
          <a:p>
            <a:r>
              <a:rPr lang="en-US" dirty="0"/>
              <a:t>Oil Paint</a:t>
            </a:r>
          </a:p>
          <a:p>
            <a:r>
              <a:rPr lang="en-US" dirty="0"/>
              <a:t>Metropolitan Museum of Art</a:t>
            </a:r>
          </a:p>
          <a:p>
            <a:r>
              <a:rPr lang="en-US" dirty="0"/>
              <a:t>8’ x 16’ 7”</a:t>
            </a:r>
          </a:p>
          <a:p>
            <a:r>
              <a:rPr lang="en-US" dirty="0"/>
              <a:t>Realism </a:t>
            </a:r>
          </a:p>
        </p:txBody>
      </p:sp>
      <p:pic>
        <p:nvPicPr>
          <p:cNvPr id="10244" name="Picture 4" descr="Image result for rosa bonheur the horse f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55" y="1427359"/>
            <a:ext cx="6993835" cy="32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7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Marguerite Thompson Zorach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649498" cy="3416300"/>
          </a:xfrm>
        </p:spPr>
        <p:txBody>
          <a:bodyPr/>
          <a:lstStyle/>
          <a:p>
            <a:r>
              <a:rPr lang="en-US" dirty="0"/>
              <a:t>“Memories of My California Childhood”</a:t>
            </a:r>
          </a:p>
          <a:p>
            <a:r>
              <a:rPr lang="en-US" dirty="0"/>
              <a:t>1921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Brooklyn Museum</a:t>
            </a:r>
          </a:p>
          <a:p>
            <a:r>
              <a:rPr lang="en-US" dirty="0"/>
              <a:t>30 ½” x 25 1/8”</a:t>
            </a:r>
          </a:p>
          <a:p>
            <a:r>
              <a:rPr lang="en-US" dirty="0"/>
              <a:t>Modernism </a:t>
            </a:r>
          </a:p>
        </p:txBody>
      </p:sp>
      <p:pic>
        <p:nvPicPr>
          <p:cNvPr id="11266" name="Picture 2" descr="Image result for the memories of my california childhood Marguerite Thompson Zor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2" y="1823210"/>
            <a:ext cx="3898474" cy="46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8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Helen Frankenthaler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649498" cy="3416300"/>
          </a:xfrm>
        </p:spPr>
        <p:txBody>
          <a:bodyPr/>
          <a:lstStyle/>
          <a:p>
            <a:r>
              <a:rPr lang="en-US" dirty="0"/>
              <a:t>“Mother Goose Melody”</a:t>
            </a:r>
          </a:p>
          <a:p>
            <a:r>
              <a:rPr lang="en-US" dirty="0"/>
              <a:t>1959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81 ¾” x 103 ½”</a:t>
            </a:r>
          </a:p>
          <a:p>
            <a:r>
              <a:rPr lang="en-US" dirty="0"/>
              <a:t>Virginia Museum of Fine Arts</a:t>
            </a:r>
          </a:p>
          <a:p>
            <a:r>
              <a:rPr lang="en-US" dirty="0"/>
              <a:t>Abstract Expressionism </a:t>
            </a:r>
          </a:p>
        </p:txBody>
      </p:sp>
      <p:pic>
        <p:nvPicPr>
          <p:cNvPr id="12290" name="Picture 2" descr="Image result for heather frankenthaler mother goose mel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13" y="1690688"/>
            <a:ext cx="5493687" cy="434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3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Rosalba </a:t>
            </a:r>
            <a:r>
              <a:rPr lang="en-US" dirty="0" err="1"/>
              <a:t>Carriera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108522" cy="4351338"/>
          </a:xfrm>
        </p:spPr>
        <p:txBody>
          <a:bodyPr/>
          <a:lstStyle/>
          <a:p>
            <a:r>
              <a:rPr lang="en-US" dirty="0"/>
              <a:t>“Female Portrait with Mask”</a:t>
            </a:r>
          </a:p>
          <a:p>
            <a:r>
              <a:rPr lang="en-US" dirty="0"/>
              <a:t>1720-1730</a:t>
            </a:r>
          </a:p>
          <a:p>
            <a:r>
              <a:rPr lang="en-US" dirty="0"/>
              <a:t>Pastel on paper</a:t>
            </a:r>
          </a:p>
          <a:p>
            <a:r>
              <a:rPr lang="en-US" dirty="0"/>
              <a:t>Fondazione Cariplo, Milano, Italy</a:t>
            </a:r>
          </a:p>
          <a:p>
            <a:r>
              <a:rPr lang="en-US" dirty="0"/>
              <a:t>47 cm x 56 cm</a:t>
            </a:r>
          </a:p>
          <a:p>
            <a:r>
              <a:rPr lang="en-US" dirty="0"/>
              <a:t>Rococo </a:t>
            </a:r>
          </a:p>
          <a:p>
            <a:endParaRPr lang="en-US" dirty="0"/>
          </a:p>
        </p:txBody>
      </p:sp>
      <p:pic>
        <p:nvPicPr>
          <p:cNvPr id="1331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76" y="365125"/>
            <a:ext cx="5165284" cy="63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8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O’Keeffe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161530" cy="4351338"/>
          </a:xfrm>
        </p:spPr>
        <p:txBody>
          <a:bodyPr/>
          <a:lstStyle/>
          <a:p>
            <a:r>
              <a:rPr lang="en-US" dirty="0"/>
              <a:t>“Oriental Poppies”</a:t>
            </a:r>
          </a:p>
          <a:p>
            <a:r>
              <a:rPr lang="en-US" dirty="0"/>
              <a:t>1927</a:t>
            </a:r>
          </a:p>
          <a:p>
            <a:r>
              <a:rPr lang="en-US" dirty="0"/>
              <a:t>Oil paint on canvas</a:t>
            </a:r>
          </a:p>
          <a:p>
            <a:r>
              <a:rPr lang="en-US" dirty="0"/>
              <a:t>Tate modern, London</a:t>
            </a:r>
          </a:p>
          <a:p>
            <a:r>
              <a:rPr lang="en-US" dirty="0"/>
              <a:t>30” x 40”</a:t>
            </a:r>
          </a:p>
          <a:p>
            <a:r>
              <a:rPr lang="en-US" dirty="0"/>
              <a:t>American Modernism</a:t>
            </a:r>
          </a:p>
        </p:txBody>
      </p:sp>
      <p:pic>
        <p:nvPicPr>
          <p:cNvPr id="14338" name="Picture 2" descr="Oriental Popp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72" y="1599337"/>
            <a:ext cx="6455258" cy="48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2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Hannah Hoch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4989252" cy="4351338"/>
          </a:xfrm>
        </p:spPr>
        <p:txBody>
          <a:bodyPr/>
          <a:lstStyle/>
          <a:p>
            <a:r>
              <a:rPr lang="en-US" dirty="0"/>
              <a:t>“Made for a Party”</a:t>
            </a:r>
          </a:p>
          <a:p>
            <a:r>
              <a:rPr lang="en-US" dirty="0"/>
              <a:t>1936</a:t>
            </a:r>
          </a:p>
          <a:p>
            <a:r>
              <a:rPr lang="en-US" dirty="0"/>
              <a:t>Collage</a:t>
            </a:r>
          </a:p>
          <a:p>
            <a:r>
              <a:rPr lang="en-US" dirty="0"/>
              <a:t>14 1/5” x 7 4/5”</a:t>
            </a:r>
          </a:p>
          <a:p>
            <a:r>
              <a:rPr lang="en-US" dirty="0"/>
              <a:t>Whitechapel Gallery, London</a:t>
            </a:r>
          </a:p>
          <a:p>
            <a:r>
              <a:rPr lang="en-US" dirty="0" err="1"/>
              <a:t>Dada</a:t>
            </a:r>
            <a:endParaRPr lang="en-US" dirty="0"/>
          </a:p>
        </p:txBody>
      </p:sp>
      <p:pic>
        <p:nvPicPr>
          <p:cNvPr id="15362" name="Picture 2" descr="Für ein Fest gemacht (Made for a Party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83" y="365125"/>
            <a:ext cx="3056626" cy="60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6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understand that…  </a:t>
            </a:r>
          </a:p>
          <a:p>
            <a:pPr lvl="1"/>
            <a:r>
              <a:rPr lang="en-US" dirty="0"/>
              <a:t>Femaleness has been a fascinating topic for male and female artists alike.</a:t>
            </a:r>
          </a:p>
          <a:p>
            <a:pPr lvl="1"/>
            <a:r>
              <a:rPr lang="en-US" dirty="0"/>
              <a:t>Men and women may have different ways of depicting women and different messages they wish to convey in their art.</a:t>
            </a:r>
          </a:p>
          <a:p>
            <a:pPr lvl="1"/>
            <a:r>
              <a:rPr lang="en-US" dirty="0"/>
              <a:t>Women may have certain reactions to the ways they have been depicted.</a:t>
            </a:r>
          </a:p>
          <a:p>
            <a:pPr lvl="1"/>
            <a:r>
              <a:rPr lang="en-US" dirty="0"/>
              <a:t>That the depiction of the female and a fascination with femaleness are issues ingrained in many cultures today and throughout recorded history.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8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How have the ways women have been portrayed in art changed through the ages? </a:t>
            </a:r>
          </a:p>
          <a:p>
            <a:r>
              <a:rPr lang="en-US" dirty="0"/>
              <a:t>2) Do women portray themselves similarly to the way men portray them? Would they want to? Why or why not?  </a:t>
            </a:r>
          </a:p>
          <a:p>
            <a:r>
              <a:rPr lang="en-US" dirty="0"/>
              <a:t>3) Why might women have felt resentment at men for the way they were portrayed by them?  </a:t>
            </a:r>
          </a:p>
          <a:p>
            <a:r>
              <a:rPr lang="en-US" dirty="0"/>
              <a:t>4) What do we notice in the art the women create that speaks to this resentment?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6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Judith Leyster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038" y="1690688"/>
            <a:ext cx="4424211" cy="3416300"/>
          </a:xfrm>
        </p:spPr>
        <p:txBody>
          <a:bodyPr>
            <a:normAutofit/>
          </a:bodyPr>
          <a:lstStyle/>
          <a:p>
            <a:r>
              <a:rPr lang="en-US" dirty="0"/>
              <a:t>“Self-Portrait”</a:t>
            </a:r>
          </a:p>
          <a:p>
            <a:r>
              <a:rPr lang="en-US" dirty="0"/>
              <a:t>1630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National Gallery of Art</a:t>
            </a:r>
          </a:p>
          <a:p>
            <a:r>
              <a:rPr lang="en-US" dirty="0"/>
              <a:t>29 3/8” x 25 5/8”</a:t>
            </a:r>
          </a:p>
          <a:p>
            <a:r>
              <a:rPr lang="en-US" dirty="0"/>
              <a:t>Dutch Baroque </a:t>
            </a:r>
          </a:p>
        </p:txBody>
      </p:sp>
      <p:pic>
        <p:nvPicPr>
          <p:cNvPr id="1026" name="Picture 2" descr="Self-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43" y="1020059"/>
            <a:ext cx="4746228" cy="53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626" y="4976037"/>
            <a:ext cx="549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https://www.khanacademy.org/humanities/monarchy-enlightenment/baroque-art1/holland/v/leyster-self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8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Botticelli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96" y="1572142"/>
            <a:ext cx="4397707" cy="3416300"/>
          </a:xfrm>
        </p:spPr>
        <p:txBody>
          <a:bodyPr/>
          <a:lstStyle/>
          <a:p>
            <a:r>
              <a:rPr lang="en-US" dirty="0"/>
              <a:t>“The Birth of Venus” </a:t>
            </a:r>
          </a:p>
          <a:p>
            <a:r>
              <a:rPr lang="en-US" dirty="0"/>
              <a:t>1484-1486</a:t>
            </a:r>
          </a:p>
          <a:p>
            <a:r>
              <a:rPr lang="en-US" dirty="0"/>
              <a:t>Tempera on canvas</a:t>
            </a:r>
          </a:p>
          <a:p>
            <a:r>
              <a:rPr lang="en-US" dirty="0"/>
              <a:t>Uffizi Gallery</a:t>
            </a:r>
          </a:p>
          <a:p>
            <a:r>
              <a:rPr lang="en-US" dirty="0"/>
              <a:t>5’8” x 9’2”</a:t>
            </a:r>
          </a:p>
          <a:p>
            <a:r>
              <a:rPr lang="en-US" dirty="0"/>
              <a:t>Early Renaissance</a:t>
            </a: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03" y="1477229"/>
            <a:ext cx="666676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140" y="5146158"/>
            <a:ext cx="447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https://www.khanacademy.org/humanities/renaissance-reformation/early-renaissance1/painting-in-florence/v/botticelli-the-birth-of-venus-1483-85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80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Artemisia Gentileschi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4556733" cy="3416300"/>
          </a:xfrm>
        </p:spPr>
        <p:txBody>
          <a:bodyPr/>
          <a:lstStyle/>
          <a:p>
            <a:r>
              <a:rPr lang="en-US" dirty="0"/>
              <a:t>“Self-Portrait”</a:t>
            </a:r>
          </a:p>
          <a:p>
            <a:r>
              <a:rPr lang="en-US" dirty="0"/>
              <a:t>1639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London</a:t>
            </a:r>
          </a:p>
          <a:p>
            <a:r>
              <a:rPr lang="en-US" dirty="0"/>
              <a:t>0.965m by 0.737m</a:t>
            </a:r>
          </a:p>
          <a:p>
            <a:r>
              <a:rPr lang="en-US" dirty="0"/>
              <a:t>Baroque</a:t>
            </a:r>
          </a:p>
        </p:txBody>
      </p:sp>
      <p:pic>
        <p:nvPicPr>
          <p:cNvPr id="3076" name="Picture 4" descr="Image result for artemisia gentileschi self portrait as the alleg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32" y="480824"/>
            <a:ext cx="4413180" cy="587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1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Pablo Picasso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27" y="1477433"/>
            <a:ext cx="4543481" cy="3416300"/>
          </a:xfrm>
        </p:spPr>
        <p:txBody>
          <a:bodyPr/>
          <a:lstStyle/>
          <a:p>
            <a:r>
              <a:rPr lang="en-US" dirty="0"/>
              <a:t>“Les Demoiselles </a:t>
            </a:r>
            <a:r>
              <a:rPr lang="en-US" dirty="0" err="1"/>
              <a:t>d’Avignon</a:t>
            </a:r>
            <a:r>
              <a:rPr lang="en-US" dirty="0"/>
              <a:t>”</a:t>
            </a:r>
          </a:p>
          <a:p>
            <a:r>
              <a:rPr lang="en-US" dirty="0"/>
              <a:t>1907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Museum of Modern Art</a:t>
            </a:r>
          </a:p>
          <a:p>
            <a:r>
              <a:rPr lang="en-US" dirty="0"/>
              <a:t>8' x 7' 8"</a:t>
            </a:r>
          </a:p>
          <a:p>
            <a:r>
              <a:rPr lang="en-US" dirty="0"/>
              <a:t>Cubism </a:t>
            </a:r>
          </a:p>
        </p:txBody>
      </p:sp>
      <p:pic>
        <p:nvPicPr>
          <p:cNvPr id="4098" name="Picture 2" descr="https://cdn.kastatic.org/ka-perseus-images/68a8fb7187420a1d6f3d85fb084bfa0159cb67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675861"/>
            <a:ext cx="5262399" cy="55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173133"/>
            <a:ext cx="5223933" cy="93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https://www.khanacademy.org/humanities/art-1010/early-abstraction/cubism/v/picasso-les-demoiselles-d-avignon-1907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47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 Lichtenstein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188035" cy="4351338"/>
          </a:xfrm>
        </p:spPr>
        <p:txBody>
          <a:bodyPr/>
          <a:lstStyle/>
          <a:p>
            <a:r>
              <a:rPr lang="en-US" dirty="0"/>
              <a:t>“Drowning Girl”</a:t>
            </a:r>
          </a:p>
          <a:p>
            <a:r>
              <a:rPr lang="en-US" dirty="0"/>
              <a:t>1963</a:t>
            </a:r>
          </a:p>
          <a:p>
            <a:r>
              <a:rPr lang="en-US" dirty="0"/>
              <a:t>Oil and synthetic polymer paint on canvas</a:t>
            </a:r>
          </a:p>
          <a:p>
            <a:r>
              <a:rPr lang="en-US" dirty="0"/>
              <a:t>MoMA</a:t>
            </a:r>
          </a:p>
          <a:p>
            <a:r>
              <a:rPr lang="en-US" dirty="0"/>
              <a:t>5’8” x 5’7”</a:t>
            </a:r>
          </a:p>
          <a:p>
            <a:r>
              <a:rPr lang="en-US" dirty="0"/>
              <a:t>Pop Art </a:t>
            </a:r>
          </a:p>
        </p:txBody>
      </p:sp>
      <p:pic>
        <p:nvPicPr>
          <p:cNvPr id="5126" name="Picture 6" descr="Image result for roy lichtenstein drowning 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82" y="967409"/>
            <a:ext cx="4840718" cy="49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9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Cindy Sherman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Untitled Film Still #21</a:t>
            </a:r>
          </a:p>
          <a:p>
            <a:r>
              <a:rPr lang="en-US" dirty="0"/>
              <a:t>1978</a:t>
            </a:r>
          </a:p>
          <a:p>
            <a:r>
              <a:rPr lang="en-US" dirty="0"/>
              <a:t>Gelatin Silver Print</a:t>
            </a:r>
          </a:p>
          <a:p>
            <a:r>
              <a:rPr lang="en-US" dirty="0"/>
              <a:t>MoMA</a:t>
            </a:r>
          </a:p>
          <a:p>
            <a:r>
              <a:rPr lang="en-US" dirty="0"/>
              <a:t>7 ½” x 9 ½” </a:t>
            </a:r>
          </a:p>
          <a:p>
            <a:r>
              <a:rPr lang="en-US" dirty="0"/>
              <a:t>Contemporary Art</a:t>
            </a:r>
          </a:p>
          <a:p>
            <a:endParaRPr lang="en-US" dirty="0"/>
          </a:p>
        </p:txBody>
      </p:sp>
      <p:pic>
        <p:nvPicPr>
          <p:cNvPr id="6146" name="Picture 2" descr="Image result for cindy sherman untitled film still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690688"/>
            <a:ext cx="50958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933" y="4969933"/>
            <a:ext cx="546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https://www.khanacademy.org/humanities/global-culture/identity-body/identity-body-united-states/v/cindy-sherman-untitled-film-still-21-1978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98004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218</TotalTime>
  <Words>381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Depth</vt:lpstr>
      <vt:lpstr>Art HERStory</vt:lpstr>
      <vt:lpstr>Objectives</vt:lpstr>
      <vt:lpstr>Essential Questions:</vt:lpstr>
      <vt:lpstr>Judith Leyster</vt:lpstr>
      <vt:lpstr>Botticelli</vt:lpstr>
      <vt:lpstr>Artemisia Gentileschi </vt:lpstr>
      <vt:lpstr>Pablo Picasso</vt:lpstr>
      <vt:lpstr>Roy Lichtenstein </vt:lpstr>
      <vt:lpstr>Cindy Sherman</vt:lpstr>
      <vt:lpstr>Mary Cassatt</vt:lpstr>
      <vt:lpstr>Angelica Kauffman </vt:lpstr>
      <vt:lpstr>Berthe Morisot </vt:lpstr>
      <vt:lpstr>Rosa Bonheur </vt:lpstr>
      <vt:lpstr>Marguerite Thompson Zorach </vt:lpstr>
      <vt:lpstr>Helen Frankenthaler</vt:lpstr>
      <vt:lpstr>Rosalba Carriera</vt:lpstr>
      <vt:lpstr>Georgia O’Keeffe</vt:lpstr>
      <vt:lpstr>Hannah Hoch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HERStory</dc:title>
  <dc:creator>Yetter, Brina</dc:creator>
  <cp:lastModifiedBy>Yetter, Brina</cp:lastModifiedBy>
  <cp:revision>18</cp:revision>
  <dcterms:created xsi:type="dcterms:W3CDTF">2016-10-03T14:03:50Z</dcterms:created>
  <dcterms:modified xsi:type="dcterms:W3CDTF">2016-10-07T17:44:41Z</dcterms:modified>
</cp:coreProperties>
</file>