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8" r:id="rId3"/>
    <p:sldId id="259" r:id="rId4"/>
    <p:sldId id="289" r:id="rId5"/>
    <p:sldId id="290" r:id="rId6"/>
    <p:sldId id="264" r:id="rId7"/>
    <p:sldId id="260" r:id="rId8"/>
    <p:sldId id="262" r:id="rId9"/>
    <p:sldId id="261" r:id="rId10"/>
    <p:sldId id="265" r:id="rId11"/>
    <p:sldId id="266" r:id="rId12"/>
    <p:sldId id="267" r:id="rId13"/>
    <p:sldId id="268" r:id="rId14"/>
    <p:sldId id="269" r:id="rId15"/>
    <p:sldId id="270" r:id="rId16"/>
    <p:sldId id="272" r:id="rId17"/>
    <p:sldId id="274" r:id="rId18"/>
    <p:sldId id="275" r:id="rId19"/>
    <p:sldId id="280" r:id="rId20"/>
    <p:sldId id="279" r:id="rId21"/>
    <p:sldId id="278" r:id="rId22"/>
    <p:sldId id="277" r:id="rId23"/>
    <p:sldId id="284" r:id="rId24"/>
    <p:sldId id="283" r:id="rId25"/>
    <p:sldId id="282" r:id="rId26"/>
    <p:sldId id="281" r:id="rId27"/>
    <p:sldId id="276" r:id="rId28"/>
    <p:sldId id="285" r:id="rId29"/>
    <p:sldId id="286" r:id="rId30"/>
    <p:sldId id="287" r:id="rId31"/>
    <p:sldId id="288" r:id="rId32"/>
    <p:sldId id="292" r:id="rId33"/>
    <p:sldId id="291"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8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BAD719F-9816-46C7-85C2-CDB66364CD01}" type="datetimeFigureOut">
              <a:rPr lang="en-US" smtClean="0"/>
              <a:t>11/8/2017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A50C7F6-3172-44F8-9502-9EF172F3383D}" type="slidenum">
              <a:rPr lang="en-US" smtClean="0"/>
              <a:t>‹#›</a:t>
            </a:fld>
            <a:endParaRPr lang="en-US"/>
          </a:p>
        </p:txBody>
      </p:sp>
    </p:spTree>
    <p:extLst>
      <p:ext uri="{BB962C8B-B14F-4D97-AF65-F5344CB8AC3E}">
        <p14:creationId xmlns:p14="http://schemas.microsoft.com/office/powerpoint/2010/main" val="30516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8010E58-34AD-4582-B49B-397118195D93}" type="datetimeFigureOut">
              <a:rPr lang="en-US" smtClean="0"/>
              <a:t>11/8/2017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24D625D-DCE4-4F80-9B25-0C69F51DFDAA}" type="slidenum">
              <a:rPr lang="en-US" smtClean="0"/>
              <a:t>‹#›</a:t>
            </a:fld>
            <a:endParaRPr lang="en-US"/>
          </a:p>
        </p:txBody>
      </p:sp>
    </p:spTree>
    <p:extLst>
      <p:ext uri="{BB962C8B-B14F-4D97-AF65-F5344CB8AC3E}">
        <p14:creationId xmlns:p14="http://schemas.microsoft.com/office/powerpoint/2010/main" val="222598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90C5A-4947-40DB-8787-EC27E2593BED}" type="slidenum">
              <a:rPr lang="en-US" smtClean="0"/>
              <a:t>7</a:t>
            </a:fld>
            <a:endParaRPr lang="en-US" dirty="0"/>
          </a:p>
        </p:txBody>
      </p:sp>
    </p:spTree>
    <p:extLst>
      <p:ext uri="{BB962C8B-B14F-4D97-AF65-F5344CB8AC3E}">
        <p14:creationId xmlns:p14="http://schemas.microsoft.com/office/powerpoint/2010/main" val="242814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90C5A-4947-40DB-8787-EC27E2593BED}" type="slidenum">
              <a:rPr lang="en-US" smtClean="0"/>
              <a:t>9</a:t>
            </a:fld>
            <a:endParaRPr lang="en-US" dirty="0"/>
          </a:p>
        </p:txBody>
      </p:sp>
    </p:spTree>
    <p:extLst>
      <p:ext uri="{BB962C8B-B14F-4D97-AF65-F5344CB8AC3E}">
        <p14:creationId xmlns:p14="http://schemas.microsoft.com/office/powerpoint/2010/main" val="336814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9D82C8-B349-469D-A03C-05696D03A090}"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54015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D82C8-B349-469D-A03C-05696D03A090}"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382929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D82C8-B349-469D-A03C-05696D03A090}"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226291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D82C8-B349-469D-A03C-05696D03A090}"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18347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D82C8-B349-469D-A03C-05696D03A090}"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317517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D82C8-B349-469D-A03C-05696D03A090}"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277914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D82C8-B349-469D-A03C-05696D03A090}"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237259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D82C8-B349-469D-A03C-05696D03A090}"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274296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D82C8-B349-469D-A03C-05696D03A090}"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75768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9D82C8-B349-469D-A03C-05696D03A090}"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285998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9D82C8-B349-469D-A03C-05696D03A090}"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6A383-7E5B-4756-8EE9-183833B5D7A4}" type="slidenum">
              <a:rPr lang="en-US" smtClean="0"/>
              <a:t>‹#›</a:t>
            </a:fld>
            <a:endParaRPr lang="en-US"/>
          </a:p>
        </p:txBody>
      </p:sp>
    </p:spTree>
    <p:extLst>
      <p:ext uri="{BB962C8B-B14F-4D97-AF65-F5344CB8AC3E}">
        <p14:creationId xmlns:p14="http://schemas.microsoft.com/office/powerpoint/2010/main" val="210844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82C8-B349-469D-A03C-05696D03A090}"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6A383-7E5B-4756-8EE9-183833B5D7A4}" type="slidenum">
              <a:rPr lang="en-US" smtClean="0"/>
              <a:t>‹#›</a:t>
            </a:fld>
            <a:endParaRPr lang="en-US"/>
          </a:p>
        </p:txBody>
      </p:sp>
    </p:spTree>
    <p:extLst>
      <p:ext uri="{BB962C8B-B14F-4D97-AF65-F5344CB8AC3E}">
        <p14:creationId xmlns:p14="http://schemas.microsoft.com/office/powerpoint/2010/main" val="338401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photographing+dreams&amp;source=images&amp;cd=&amp;cad=rja&amp;uact=8&amp;ved=0CAcQjRw&amp;url=http://www.mymodernmet.com/profiles/blogs/somewhere-in-my-surreal-dreams&amp;ei=Y9RkVa-FLI7gsAS-hYC4BQ&amp;psig=AFQjCNEEotaKMNbiH8e8u5WgfSJSAV-btQ&amp;ust=143275773082100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artble.com/imgs/9/d/f/124978/jacob_s_dream.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thearttwist.wordpress.com/2012/08/30/alexander-jansson-whimsical-illustrations/05c6c929586d7b774e366eaea500483a_850_112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url?sa=i&amp;rct=j&amp;q=the+dream+of+saint+orsola&amp;source=images&amp;cd=&amp;cad=rja&amp;uact=8&amp;ved=0CAcQjRw&amp;url=http://www.wga.hu/html_m/c/carpacci/1ursula/2/50dream.html&amp;ei=U_RlVfaAFouGyATxpYCICQ&amp;psig=AFQjCNGYACblzLaXWucGqsSMntC8boJLgw&amp;ust=143283142183322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File:Caravaggio_sleeping_cupid.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famous+dreams+painting&amp;source=images&amp;cd=&amp;cad=rja&amp;uact=8&amp;ved=0CAcQjRw&amp;url=http://www.pablopicasso.org/the-dream.jsp&amp;ei=d_dlVd6xMsiX7QbC0ILYCw&amp;psig=AFQjCNGVTBvPcINNZmgetU4vsMclX5go3A&amp;ust=143283224643259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com/url?sa=i&amp;rct=j&amp;q=sleeping+beauty+zatzka&amp;source=images&amp;cd=&amp;cad=rja&amp;uact=8&amp;ved=0CAcQjRw&amp;url=https://www.flickr.com/photos/sofi01/5140868327&amp;ei=rP1lVfKRJ4O0yQTA-YLgBw&amp;psig=AFQjCNFgv7gUFVqo_XKnO4vCrueT_KfGdQ&amp;ust=14328338357253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elegraph.co.uk/culture/culturepicturegalleries/9275101/Pencil-vs-Camera-by-Ben-Heine.html?frame=222336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The_Son_of_M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9616"/>
            <a:ext cx="9144000" cy="2387600"/>
          </a:xfrm>
        </p:spPr>
        <p:txBody>
          <a:bodyPr/>
          <a:lstStyle/>
          <a:p>
            <a:r>
              <a:rPr lang="en-US" b="1" i="1" dirty="0"/>
              <a:t>Dream On….</a:t>
            </a:r>
          </a:p>
        </p:txBody>
      </p:sp>
      <p:sp>
        <p:nvSpPr>
          <p:cNvPr id="3" name="Subtitle 2"/>
          <p:cNvSpPr>
            <a:spLocks noGrp="1"/>
          </p:cNvSpPr>
          <p:nvPr>
            <p:ph type="subTitle" idx="1"/>
          </p:nvPr>
        </p:nvSpPr>
        <p:spPr/>
        <p:txBody>
          <a:bodyPr>
            <a:normAutofit lnSpcReduction="10000"/>
          </a:bodyPr>
          <a:lstStyle/>
          <a:p>
            <a:r>
              <a:rPr lang="en-US" b="1" dirty="0"/>
              <a:t>Perspectives In Art</a:t>
            </a:r>
          </a:p>
          <a:p>
            <a:r>
              <a:rPr lang="en-US" b="1" dirty="0"/>
              <a:t>Dorchester County Public Schools</a:t>
            </a:r>
          </a:p>
          <a:p>
            <a:r>
              <a:rPr lang="en-US" dirty="0"/>
              <a:t>North Dorchester High School &amp; </a:t>
            </a:r>
          </a:p>
          <a:p>
            <a:r>
              <a:rPr lang="en-US" dirty="0"/>
              <a:t>Cambridge-South Dorchester High School</a:t>
            </a:r>
          </a:p>
        </p:txBody>
      </p:sp>
    </p:spTree>
    <p:extLst>
      <p:ext uri="{BB962C8B-B14F-4D97-AF65-F5344CB8AC3E}">
        <p14:creationId xmlns:p14="http://schemas.microsoft.com/office/powerpoint/2010/main" val="284712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Symbolism -</a:t>
            </a:r>
          </a:p>
        </p:txBody>
      </p:sp>
      <p:sp>
        <p:nvSpPr>
          <p:cNvPr id="3" name="Content Placeholder 2"/>
          <p:cNvSpPr>
            <a:spLocks noGrp="1"/>
          </p:cNvSpPr>
          <p:nvPr>
            <p:ph idx="1"/>
          </p:nvPr>
        </p:nvSpPr>
        <p:spPr/>
        <p:txBody>
          <a:bodyPr/>
          <a:lstStyle/>
          <a:p>
            <a:r>
              <a:rPr lang="en-US" dirty="0"/>
              <a:t>Why do you think artists use symbolism and underlying meaning in their work?</a:t>
            </a:r>
          </a:p>
          <a:p>
            <a:endParaRPr lang="en-US" dirty="0"/>
          </a:p>
          <a:p>
            <a:pPr lvl="2"/>
            <a:r>
              <a:rPr lang="en-US" sz="2400" dirty="0"/>
              <a:t>Does this mean that every piece of art has underlying symbolism??</a:t>
            </a:r>
          </a:p>
          <a:p>
            <a:pPr marL="914400" lvl="2" indent="0">
              <a:buNone/>
            </a:pPr>
            <a:endParaRPr lang="en-US" sz="2400" dirty="0"/>
          </a:p>
        </p:txBody>
      </p:sp>
      <p:sp>
        <p:nvSpPr>
          <p:cNvPr id="4" name="TextBox 3"/>
          <p:cNvSpPr txBox="1"/>
          <p:nvPr/>
        </p:nvSpPr>
        <p:spPr>
          <a:xfrm>
            <a:off x="838200" y="3982340"/>
            <a:ext cx="10515600" cy="1200329"/>
          </a:xfrm>
          <a:prstGeom prst="rect">
            <a:avLst/>
          </a:prstGeom>
          <a:noFill/>
        </p:spPr>
        <p:txBody>
          <a:bodyPr wrap="square" rtlCol="0">
            <a:spAutoFit/>
          </a:bodyPr>
          <a:lstStyle/>
          <a:p>
            <a:r>
              <a:rPr lang="en-US" dirty="0"/>
              <a:t>As you view the following slides, what questions come to mind as you make your observations, what speaks your curiosity?</a:t>
            </a:r>
          </a:p>
          <a:p>
            <a:endParaRPr lang="en-US" dirty="0"/>
          </a:p>
          <a:p>
            <a:r>
              <a:rPr lang="en-US" dirty="0"/>
              <a:t>Make a list for each picture viewed</a:t>
            </a:r>
          </a:p>
        </p:txBody>
      </p:sp>
    </p:spTree>
    <p:extLst>
      <p:ext uri="{BB962C8B-B14F-4D97-AF65-F5344CB8AC3E}">
        <p14:creationId xmlns:p14="http://schemas.microsoft.com/office/powerpoint/2010/main" val="957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7574" y="176491"/>
            <a:ext cx="7716851" cy="6079030"/>
          </a:xfrm>
        </p:spPr>
      </p:pic>
      <p:sp>
        <p:nvSpPr>
          <p:cNvPr id="5" name="TextBox 4"/>
          <p:cNvSpPr txBox="1"/>
          <p:nvPr/>
        </p:nvSpPr>
        <p:spPr>
          <a:xfrm>
            <a:off x="4922377" y="6259489"/>
            <a:ext cx="2888479" cy="369332"/>
          </a:xfrm>
          <a:prstGeom prst="rect">
            <a:avLst/>
          </a:prstGeom>
          <a:noFill/>
        </p:spPr>
        <p:txBody>
          <a:bodyPr wrap="square" rtlCol="0">
            <a:spAutoFit/>
          </a:bodyPr>
          <a:lstStyle/>
          <a:p>
            <a:r>
              <a:rPr lang="en-US"/>
              <a:t>Jacek Yerka, “Dream”, 2011</a:t>
            </a:r>
            <a:endParaRPr lang="en-US" dirty="0"/>
          </a:p>
        </p:txBody>
      </p:sp>
    </p:spTree>
    <p:extLst>
      <p:ext uri="{BB962C8B-B14F-4D97-AF65-F5344CB8AC3E}">
        <p14:creationId xmlns:p14="http://schemas.microsoft.com/office/powerpoint/2010/main" val="96804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6647" y="239291"/>
            <a:ext cx="6742632" cy="6325055"/>
          </a:xfrm>
          <a:prstGeom prst="rect">
            <a:avLst/>
          </a:prstGeom>
        </p:spPr>
      </p:pic>
      <p:sp>
        <p:nvSpPr>
          <p:cNvPr id="5" name="TextBox 4"/>
          <p:cNvSpPr txBox="1"/>
          <p:nvPr/>
        </p:nvSpPr>
        <p:spPr>
          <a:xfrm>
            <a:off x="504202" y="5918015"/>
            <a:ext cx="2367185" cy="646331"/>
          </a:xfrm>
          <a:prstGeom prst="rect">
            <a:avLst/>
          </a:prstGeom>
          <a:noFill/>
        </p:spPr>
        <p:txBody>
          <a:bodyPr wrap="square" rtlCol="0">
            <a:spAutoFit/>
          </a:bodyPr>
          <a:lstStyle/>
          <a:p>
            <a:r>
              <a:rPr lang="en-US"/>
              <a:t>M.C. Escher, “Relativity”, 1953</a:t>
            </a:r>
            <a:endParaRPr lang="en-US" dirty="0"/>
          </a:p>
        </p:txBody>
      </p:sp>
    </p:spTree>
    <p:extLst>
      <p:ext uri="{BB962C8B-B14F-4D97-AF65-F5344CB8AC3E}">
        <p14:creationId xmlns:p14="http://schemas.microsoft.com/office/powerpoint/2010/main" val="342432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366" t="2253" r="4673" b="3078"/>
          <a:stretch/>
        </p:blipFill>
        <p:spPr>
          <a:xfrm>
            <a:off x="2033899" y="179462"/>
            <a:ext cx="7477570" cy="5836777"/>
          </a:xfrm>
          <a:prstGeom prst="rect">
            <a:avLst/>
          </a:prstGeom>
        </p:spPr>
      </p:pic>
      <p:sp>
        <p:nvSpPr>
          <p:cNvPr id="5" name="TextBox 4"/>
          <p:cNvSpPr txBox="1"/>
          <p:nvPr/>
        </p:nvSpPr>
        <p:spPr>
          <a:xfrm>
            <a:off x="2597921" y="6101697"/>
            <a:ext cx="10639514" cy="369332"/>
          </a:xfrm>
          <a:prstGeom prst="rect">
            <a:avLst/>
          </a:prstGeom>
          <a:noFill/>
        </p:spPr>
        <p:txBody>
          <a:bodyPr wrap="square" rtlCol="0">
            <a:spAutoFit/>
          </a:bodyPr>
          <a:lstStyle/>
          <a:p>
            <a:r>
              <a:rPr lang="en-US" dirty="0"/>
              <a:t>Max Ernst, “</a:t>
            </a:r>
            <a:r>
              <a:rPr lang="en-US" dirty="0" err="1"/>
              <a:t>L’Ange</a:t>
            </a:r>
            <a:r>
              <a:rPr lang="en-US" dirty="0"/>
              <a:t> du Foyer”, 1937, oil on canvas, private collection</a:t>
            </a:r>
          </a:p>
        </p:txBody>
      </p:sp>
    </p:spTree>
    <p:extLst>
      <p:ext uri="{BB962C8B-B14F-4D97-AF65-F5344CB8AC3E}">
        <p14:creationId xmlns:p14="http://schemas.microsoft.com/office/powerpoint/2010/main" val="379982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2763" y="206905"/>
            <a:ext cx="7366474" cy="6146403"/>
          </a:xfrm>
        </p:spPr>
      </p:pic>
      <p:sp>
        <p:nvSpPr>
          <p:cNvPr id="3" name="TextBox 2"/>
          <p:cNvSpPr txBox="1"/>
          <p:nvPr/>
        </p:nvSpPr>
        <p:spPr>
          <a:xfrm>
            <a:off x="3520867" y="6353308"/>
            <a:ext cx="7349384" cy="369332"/>
          </a:xfrm>
          <a:prstGeom prst="rect">
            <a:avLst/>
          </a:prstGeom>
          <a:noFill/>
        </p:spPr>
        <p:txBody>
          <a:bodyPr wrap="square" rtlCol="0">
            <a:spAutoFit/>
          </a:bodyPr>
          <a:lstStyle/>
          <a:p>
            <a:r>
              <a:rPr lang="en-US"/>
              <a:t>Remedios Varo Uranga, “Creation of the Birds”, 1957</a:t>
            </a:r>
            <a:endParaRPr lang="en-US" dirty="0"/>
          </a:p>
        </p:txBody>
      </p:sp>
    </p:spTree>
    <p:extLst>
      <p:ext uri="{BB962C8B-B14F-4D97-AF65-F5344CB8AC3E}">
        <p14:creationId xmlns:p14="http://schemas.microsoft.com/office/powerpoint/2010/main" val="172423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442" y="173052"/>
            <a:ext cx="8152688" cy="6114516"/>
          </a:xfrm>
          <a:prstGeom prst="rect">
            <a:avLst/>
          </a:prstGeom>
        </p:spPr>
      </p:pic>
      <p:sp>
        <p:nvSpPr>
          <p:cNvPr id="2" name="TextBox 1"/>
          <p:cNvSpPr txBox="1"/>
          <p:nvPr/>
        </p:nvSpPr>
        <p:spPr>
          <a:xfrm>
            <a:off x="4409630" y="6287568"/>
            <a:ext cx="6973368" cy="369332"/>
          </a:xfrm>
          <a:prstGeom prst="rect">
            <a:avLst/>
          </a:prstGeom>
          <a:noFill/>
        </p:spPr>
        <p:txBody>
          <a:bodyPr wrap="square" rtlCol="0">
            <a:spAutoFit/>
          </a:bodyPr>
          <a:lstStyle/>
          <a:p>
            <a:r>
              <a:rPr lang="en-US"/>
              <a:t>Josephine Wall, “Winter Dreaming”</a:t>
            </a:r>
            <a:endParaRPr lang="en-US" dirty="0"/>
          </a:p>
        </p:txBody>
      </p:sp>
    </p:spTree>
    <p:extLst>
      <p:ext uri="{BB962C8B-B14F-4D97-AF65-F5344CB8AC3E}">
        <p14:creationId xmlns:p14="http://schemas.microsoft.com/office/powerpoint/2010/main" val="64429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api.ning.com/files/kV4MbYiv7oRWY6tHfZL7pESlPOCZnWGcE90On45hHyW1M5D3k1ULL4uGtFdTLQGk9-1AZazpUXPBycpf6-gqW6ElBkqAs*M*/1082050423.jpe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6288" y="170916"/>
            <a:ext cx="6400800" cy="6110243"/>
          </a:xfrm>
          <a:prstGeom prst="rect">
            <a:avLst/>
          </a:prstGeom>
          <a:noFill/>
          <a:ln>
            <a:noFill/>
          </a:ln>
        </p:spPr>
      </p:pic>
      <p:sp>
        <p:nvSpPr>
          <p:cNvPr id="2" name="TextBox 1"/>
          <p:cNvSpPr txBox="1"/>
          <p:nvPr/>
        </p:nvSpPr>
        <p:spPr>
          <a:xfrm>
            <a:off x="2563738" y="6281159"/>
            <a:ext cx="7118647" cy="369332"/>
          </a:xfrm>
          <a:prstGeom prst="rect">
            <a:avLst/>
          </a:prstGeom>
          <a:noFill/>
        </p:spPr>
        <p:txBody>
          <a:bodyPr wrap="square" rtlCol="0">
            <a:spAutoFit/>
          </a:bodyPr>
          <a:lstStyle/>
          <a:p>
            <a:r>
              <a:rPr lang="en-US"/>
              <a:t>Luis Beltran, "El Gran Viaje" (“The Great Journey”), photograph, 2010</a:t>
            </a:r>
            <a:endParaRPr lang="en-US" dirty="0"/>
          </a:p>
        </p:txBody>
      </p:sp>
    </p:spTree>
    <p:extLst>
      <p:ext uri="{BB962C8B-B14F-4D97-AF65-F5344CB8AC3E}">
        <p14:creationId xmlns:p14="http://schemas.microsoft.com/office/powerpoint/2010/main" val="322766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215" y="239282"/>
            <a:ext cx="9225701" cy="6148966"/>
          </a:xfrm>
          <a:prstGeom prst="rect">
            <a:avLst/>
          </a:prstGeom>
        </p:spPr>
      </p:pic>
      <p:sp>
        <p:nvSpPr>
          <p:cNvPr id="3" name="TextBox 2"/>
          <p:cNvSpPr txBox="1"/>
          <p:nvPr/>
        </p:nvSpPr>
        <p:spPr>
          <a:xfrm>
            <a:off x="3298677" y="6388248"/>
            <a:ext cx="6477712" cy="369332"/>
          </a:xfrm>
          <a:prstGeom prst="rect">
            <a:avLst/>
          </a:prstGeom>
          <a:noFill/>
        </p:spPr>
        <p:txBody>
          <a:bodyPr wrap="square" rtlCol="0">
            <a:spAutoFit/>
          </a:bodyPr>
          <a:lstStyle/>
          <a:p>
            <a:r>
              <a:rPr lang="en-US"/>
              <a:t> Katerina Plotnikova, “Girl and Bear” photograph</a:t>
            </a:r>
            <a:endParaRPr lang="en-US" dirty="0"/>
          </a:p>
        </p:txBody>
      </p:sp>
    </p:spTree>
    <p:extLst>
      <p:ext uri="{BB962C8B-B14F-4D97-AF65-F5344CB8AC3E}">
        <p14:creationId xmlns:p14="http://schemas.microsoft.com/office/powerpoint/2010/main" val="239165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9705" y="153824"/>
            <a:ext cx="6278167" cy="6207663"/>
          </a:xfrm>
          <a:prstGeom prst="rect">
            <a:avLst/>
          </a:prstGeom>
        </p:spPr>
      </p:pic>
      <p:sp>
        <p:nvSpPr>
          <p:cNvPr id="3" name="TextBox 2"/>
          <p:cNvSpPr txBox="1"/>
          <p:nvPr/>
        </p:nvSpPr>
        <p:spPr>
          <a:xfrm>
            <a:off x="2769705" y="6361487"/>
            <a:ext cx="6278167" cy="369332"/>
          </a:xfrm>
          <a:prstGeom prst="rect">
            <a:avLst/>
          </a:prstGeom>
          <a:noFill/>
        </p:spPr>
        <p:txBody>
          <a:bodyPr wrap="square" rtlCol="0">
            <a:spAutoFit/>
          </a:bodyPr>
          <a:lstStyle/>
          <a:p>
            <a:r>
              <a:rPr lang="en-GB" dirty="0" err="1"/>
              <a:t>Jaume</a:t>
            </a:r>
            <a:r>
              <a:rPr lang="en-GB" dirty="0"/>
              <a:t> Plensa,</a:t>
            </a:r>
            <a:r>
              <a:rPr lang="en-US" dirty="0"/>
              <a:t> “The Dream Sculpture”, 2009, St. Helens, England</a:t>
            </a:r>
          </a:p>
        </p:txBody>
      </p:sp>
    </p:spTree>
    <p:extLst>
      <p:ext uri="{BB962C8B-B14F-4D97-AF65-F5344CB8AC3E}">
        <p14:creationId xmlns:p14="http://schemas.microsoft.com/office/powerpoint/2010/main" val="45951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0177" y="0"/>
            <a:ext cx="4671646" cy="6858000"/>
          </a:xfrm>
          <a:prstGeom prst="rect">
            <a:avLst/>
          </a:prstGeom>
        </p:spPr>
      </p:pic>
      <p:sp>
        <p:nvSpPr>
          <p:cNvPr id="3" name="TextBox 2"/>
          <p:cNvSpPr txBox="1"/>
          <p:nvPr/>
        </p:nvSpPr>
        <p:spPr>
          <a:xfrm>
            <a:off x="222191" y="5819686"/>
            <a:ext cx="3537986" cy="923330"/>
          </a:xfrm>
          <a:prstGeom prst="rect">
            <a:avLst/>
          </a:prstGeom>
          <a:noFill/>
        </p:spPr>
        <p:txBody>
          <a:bodyPr wrap="square" rtlCol="0">
            <a:spAutoFit/>
          </a:bodyPr>
          <a:lstStyle/>
          <a:p>
            <a:r>
              <a:rPr lang="en-US"/>
              <a:t>Francisco Goya, “The Sleep of Reason Produces Monsters”, 1799, etching</a:t>
            </a:r>
            <a:endParaRPr lang="en-US" dirty="0"/>
          </a:p>
        </p:txBody>
      </p:sp>
    </p:spTree>
    <p:extLst>
      <p:ext uri="{BB962C8B-B14F-4D97-AF65-F5344CB8AC3E}">
        <p14:creationId xmlns:p14="http://schemas.microsoft.com/office/powerpoint/2010/main" val="154533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3478" y="2193925"/>
            <a:ext cx="10515600" cy="1325563"/>
          </a:xfrm>
          <a:solidFill>
            <a:schemeClr val="bg1"/>
          </a:solidFill>
        </p:spPr>
        <p:txBody>
          <a:bodyPr/>
          <a:lstStyle/>
          <a:p>
            <a:r>
              <a:rPr lang="en-US" dirty="0"/>
              <a:t>What does the word “</a:t>
            </a:r>
            <a:r>
              <a:rPr lang="en-US" b="1" i="1" u="sng" dirty="0"/>
              <a:t>dream</a:t>
            </a:r>
            <a:r>
              <a:rPr lang="en-US" dirty="0"/>
              <a:t>” mean to you?</a:t>
            </a:r>
          </a:p>
        </p:txBody>
      </p:sp>
    </p:spTree>
    <p:extLst>
      <p:ext uri="{BB962C8B-B14F-4D97-AF65-F5344CB8AC3E}">
        <p14:creationId xmlns:p14="http://schemas.microsoft.com/office/powerpoint/2010/main" val="2243722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367" y="174219"/>
            <a:ext cx="7614303" cy="6162826"/>
          </a:xfrm>
          <a:prstGeom prst="rect">
            <a:avLst/>
          </a:prstGeom>
        </p:spPr>
      </p:pic>
      <p:sp>
        <p:nvSpPr>
          <p:cNvPr id="3" name="TextBox 2"/>
          <p:cNvSpPr txBox="1"/>
          <p:nvPr/>
        </p:nvSpPr>
        <p:spPr>
          <a:xfrm>
            <a:off x="4486541" y="6337045"/>
            <a:ext cx="5153114" cy="369332"/>
          </a:xfrm>
          <a:prstGeom prst="rect">
            <a:avLst/>
          </a:prstGeom>
          <a:noFill/>
        </p:spPr>
        <p:txBody>
          <a:bodyPr wrap="square" rtlCol="0">
            <a:spAutoFit/>
          </a:bodyPr>
          <a:lstStyle/>
          <a:p>
            <a:r>
              <a:rPr lang="en-US"/>
              <a:t>Henry Fuseli, “The Nightmare”, 1781</a:t>
            </a:r>
            <a:endParaRPr lang="en-US" dirty="0"/>
          </a:p>
        </p:txBody>
      </p:sp>
    </p:spTree>
    <p:extLst>
      <p:ext uri="{BB962C8B-B14F-4D97-AF65-F5344CB8AC3E}">
        <p14:creationId xmlns:p14="http://schemas.microsoft.com/office/powerpoint/2010/main" val="151948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5533" y="188005"/>
            <a:ext cx="8695122" cy="6151768"/>
          </a:xfrm>
          <a:prstGeom prst="rect">
            <a:avLst/>
          </a:prstGeom>
        </p:spPr>
      </p:pic>
      <p:sp>
        <p:nvSpPr>
          <p:cNvPr id="3" name="TextBox 2"/>
          <p:cNvSpPr txBox="1"/>
          <p:nvPr/>
        </p:nvSpPr>
        <p:spPr>
          <a:xfrm>
            <a:off x="3676716" y="6339773"/>
            <a:ext cx="5272755" cy="369332"/>
          </a:xfrm>
          <a:prstGeom prst="rect">
            <a:avLst/>
          </a:prstGeom>
          <a:noFill/>
        </p:spPr>
        <p:txBody>
          <a:bodyPr wrap="square" rtlCol="0">
            <a:spAutoFit/>
          </a:bodyPr>
          <a:lstStyle/>
          <a:p>
            <a:r>
              <a:rPr lang="en-US"/>
              <a:t>Antonio de Pereda, “The Knight’s Dream”, 1655</a:t>
            </a:r>
            <a:endParaRPr lang="en-US" dirty="0"/>
          </a:p>
        </p:txBody>
      </p:sp>
    </p:spTree>
    <p:extLst>
      <p:ext uri="{BB962C8B-B14F-4D97-AF65-F5344CB8AC3E}">
        <p14:creationId xmlns:p14="http://schemas.microsoft.com/office/powerpoint/2010/main" val="13844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92" y="159686"/>
            <a:ext cx="7935696" cy="6104382"/>
          </a:xfrm>
          <a:prstGeom prst="rect">
            <a:avLst/>
          </a:prstGeom>
        </p:spPr>
      </p:pic>
      <p:sp>
        <p:nvSpPr>
          <p:cNvPr id="3" name="TextBox 2"/>
          <p:cNvSpPr txBox="1"/>
          <p:nvPr/>
        </p:nvSpPr>
        <p:spPr>
          <a:xfrm>
            <a:off x="4127618" y="6264068"/>
            <a:ext cx="4965107" cy="369332"/>
          </a:xfrm>
          <a:prstGeom prst="rect">
            <a:avLst/>
          </a:prstGeom>
          <a:noFill/>
        </p:spPr>
        <p:txBody>
          <a:bodyPr wrap="square" rtlCol="0">
            <a:spAutoFit/>
          </a:bodyPr>
          <a:lstStyle/>
          <a:p>
            <a:r>
              <a:rPr lang="en-US" dirty="0"/>
              <a:t>Andrew Wyeth, “Master Bedroom”, 1965 </a:t>
            </a:r>
          </a:p>
        </p:txBody>
      </p:sp>
    </p:spTree>
    <p:extLst>
      <p:ext uri="{BB962C8B-B14F-4D97-AF65-F5344CB8AC3E}">
        <p14:creationId xmlns:p14="http://schemas.microsoft.com/office/powerpoint/2010/main" val="180195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cob's Dream">
            <a:hlinkClick r:id="rId2" tooltip="&quot;Jacob's Dream&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03162" y="239283"/>
            <a:ext cx="8178325" cy="5640224"/>
          </a:xfrm>
          <a:prstGeom prst="rect">
            <a:avLst/>
          </a:prstGeom>
          <a:noFill/>
          <a:ln>
            <a:noFill/>
          </a:ln>
        </p:spPr>
      </p:pic>
      <p:sp>
        <p:nvSpPr>
          <p:cNvPr id="3" name="TextBox 2"/>
          <p:cNvSpPr txBox="1"/>
          <p:nvPr/>
        </p:nvSpPr>
        <p:spPr>
          <a:xfrm>
            <a:off x="3059394" y="5947873"/>
            <a:ext cx="6212793" cy="369332"/>
          </a:xfrm>
          <a:prstGeom prst="rect">
            <a:avLst/>
          </a:prstGeom>
          <a:noFill/>
        </p:spPr>
        <p:txBody>
          <a:bodyPr wrap="square" rtlCol="0">
            <a:spAutoFit/>
          </a:bodyPr>
          <a:lstStyle/>
          <a:p>
            <a:r>
              <a:rPr lang="en-US"/>
              <a:t>Jusepe de Ribera, “Jacob’s Dream”, oil on canvas, 1639</a:t>
            </a:r>
            <a:endParaRPr lang="en-US" dirty="0"/>
          </a:p>
        </p:txBody>
      </p:sp>
    </p:spTree>
    <p:extLst>
      <p:ext uri="{BB962C8B-B14F-4D97-AF65-F5344CB8AC3E}">
        <p14:creationId xmlns:p14="http://schemas.microsoft.com/office/powerpoint/2010/main" val="109408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exander Jansson">
            <a:hlinkClick r:id="rId2" tooltip="&quot;Alexander Jansson&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87723" y="188006"/>
            <a:ext cx="7246833" cy="5888053"/>
          </a:xfrm>
          <a:prstGeom prst="rect">
            <a:avLst/>
          </a:prstGeom>
          <a:noFill/>
          <a:ln>
            <a:noFill/>
          </a:ln>
        </p:spPr>
      </p:pic>
      <p:sp>
        <p:nvSpPr>
          <p:cNvPr id="3" name="TextBox 2"/>
          <p:cNvSpPr txBox="1"/>
          <p:nvPr/>
        </p:nvSpPr>
        <p:spPr>
          <a:xfrm>
            <a:off x="3683237" y="6076059"/>
            <a:ext cx="5845323" cy="369332"/>
          </a:xfrm>
          <a:prstGeom prst="rect">
            <a:avLst/>
          </a:prstGeom>
          <a:noFill/>
        </p:spPr>
        <p:txBody>
          <a:bodyPr wrap="square" rtlCol="0">
            <a:spAutoFit/>
          </a:bodyPr>
          <a:lstStyle/>
          <a:p>
            <a:r>
              <a:rPr lang="en-US"/>
              <a:t> Alexander Jansson, “Whimsical Illustration” </a:t>
            </a:r>
            <a:endParaRPr lang="en-US" dirty="0"/>
          </a:p>
        </p:txBody>
      </p:sp>
    </p:spTree>
    <p:extLst>
      <p:ext uri="{BB962C8B-B14F-4D97-AF65-F5344CB8AC3E}">
        <p14:creationId xmlns:p14="http://schemas.microsoft.com/office/powerpoint/2010/main" val="3386708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wga.hu/art/c/carpacci/1ursula/2/50dream.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2462" y="213644"/>
            <a:ext cx="6887911" cy="6024785"/>
          </a:xfrm>
          <a:prstGeom prst="rect">
            <a:avLst/>
          </a:prstGeom>
          <a:noFill/>
          <a:ln>
            <a:noFill/>
          </a:ln>
        </p:spPr>
      </p:pic>
      <p:sp>
        <p:nvSpPr>
          <p:cNvPr id="3" name="TextBox 2"/>
          <p:cNvSpPr txBox="1"/>
          <p:nvPr/>
        </p:nvSpPr>
        <p:spPr>
          <a:xfrm>
            <a:off x="2397093" y="6323889"/>
            <a:ext cx="7118647" cy="369332"/>
          </a:xfrm>
          <a:prstGeom prst="rect">
            <a:avLst/>
          </a:prstGeom>
          <a:noFill/>
        </p:spPr>
        <p:txBody>
          <a:bodyPr wrap="square" rtlCol="0">
            <a:spAutoFit/>
          </a:bodyPr>
          <a:lstStyle/>
          <a:p>
            <a:r>
              <a:rPr lang="en-US" dirty="0" err="1"/>
              <a:t>Vittore</a:t>
            </a:r>
            <a:r>
              <a:rPr lang="en-US" dirty="0"/>
              <a:t> Carpaccio, “The Dream of Saint </a:t>
            </a:r>
            <a:r>
              <a:rPr lang="en-US" dirty="0" err="1"/>
              <a:t>Orsola</a:t>
            </a:r>
            <a:r>
              <a:rPr lang="en-US" dirty="0"/>
              <a:t>”, tempera on canvas, 1495</a:t>
            </a:r>
          </a:p>
        </p:txBody>
      </p:sp>
    </p:spTree>
    <p:extLst>
      <p:ext uri="{BB962C8B-B14F-4D97-AF65-F5344CB8AC3E}">
        <p14:creationId xmlns:p14="http://schemas.microsoft.com/office/powerpoint/2010/main" val="209976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avaggio sleeping cupid.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3342" y="307649"/>
            <a:ext cx="8545794" cy="5751319"/>
          </a:xfrm>
          <a:prstGeom prst="rect">
            <a:avLst/>
          </a:prstGeom>
          <a:noFill/>
          <a:ln>
            <a:noFill/>
          </a:ln>
        </p:spPr>
      </p:pic>
      <p:sp>
        <p:nvSpPr>
          <p:cNvPr id="3" name="TextBox 2"/>
          <p:cNvSpPr txBox="1"/>
          <p:nvPr/>
        </p:nvSpPr>
        <p:spPr>
          <a:xfrm>
            <a:off x="3542231" y="6144426"/>
            <a:ext cx="4948015" cy="369332"/>
          </a:xfrm>
          <a:prstGeom prst="rect">
            <a:avLst/>
          </a:prstGeom>
          <a:noFill/>
        </p:spPr>
        <p:txBody>
          <a:bodyPr wrap="square" rtlCol="0">
            <a:spAutoFit/>
          </a:bodyPr>
          <a:lstStyle/>
          <a:p>
            <a:r>
              <a:rPr lang="en-US"/>
              <a:t>Caravaggio, “Sleeping Cupid”, oil on canvas, 1608</a:t>
            </a:r>
            <a:endParaRPr lang="en-US" dirty="0"/>
          </a:p>
        </p:txBody>
      </p:sp>
    </p:spTree>
    <p:extLst>
      <p:ext uri="{BB962C8B-B14F-4D97-AF65-F5344CB8AC3E}">
        <p14:creationId xmlns:p14="http://schemas.microsoft.com/office/powerpoint/2010/main" val="317813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pablopicasso.org/images/paintings/the-dream.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79035" y="264919"/>
            <a:ext cx="5272756" cy="6246976"/>
          </a:xfrm>
          <a:prstGeom prst="rect">
            <a:avLst/>
          </a:prstGeom>
          <a:noFill/>
          <a:ln>
            <a:noFill/>
          </a:ln>
        </p:spPr>
      </p:pic>
      <p:sp>
        <p:nvSpPr>
          <p:cNvPr id="3" name="TextBox 2"/>
          <p:cNvSpPr txBox="1"/>
          <p:nvPr/>
        </p:nvSpPr>
        <p:spPr>
          <a:xfrm>
            <a:off x="196553" y="5836778"/>
            <a:ext cx="2871387" cy="646331"/>
          </a:xfrm>
          <a:prstGeom prst="rect">
            <a:avLst/>
          </a:prstGeom>
          <a:noFill/>
        </p:spPr>
        <p:txBody>
          <a:bodyPr wrap="square" rtlCol="0">
            <a:spAutoFit/>
          </a:bodyPr>
          <a:lstStyle/>
          <a:p>
            <a:r>
              <a:rPr lang="en-US"/>
              <a:t>Pablo Picasso, “The Dream”, 1932</a:t>
            </a:r>
            <a:endParaRPr lang="en-US" dirty="0"/>
          </a:p>
        </p:txBody>
      </p:sp>
    </p:spTree>
    <p:extLst>
      <p:ext uri="{BB962C8B-B14F-4D97-AF65-F5344CB8AC3E}">
        <p14:creationId xmlns:p14="http://schemas.microsoft.com/office/powerpoint/2010/main" val="75007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ne Magritte. El cheque en blanco (1965), signaling a page of horse proverbs, history etc."/>
          <p:cNvPicPr/>
          <p:nvPr/>
        </p:nvPicPr>
        <p:blipFill>
          <a:blip r:embed="rId2">
            <a:extLst>
              <a:ext uri="{28A0092B-C50C-407E-A947-70E740481C1C}">
                <a14:useLocalDpi xmlns:a14="http://schemas.microsoft.com/office/drawing/2010/main" val="0"/>
              </a:ext>
            </a:extLst>
          </a:blip>
          <a:srcRect/>
          <a:stretch>
            <a:fillRect/>
          </a:stretch>
        </p:blipFill>
        <p:spPr bwMode="auto">
          <a:xfrm>
            <a:off x="2973936" y="282011"/>
            <a:ext cx="5785503" cy="6417892"/>
          </a:xfrm>
          <a:prstGeom prst="rect">
            <a:avLst/>
          </a:prstGeom>
          <a:noFill/>
          <a:ln>
            <a:noFill/>
          </a:ln>
        </p:spPr>
      </p:pic>
      <p:sp>
        <p:nvSpPr>
          <p:cNvPr id="3" name="TextBox 2"/>
          <p:cNvSpPr txBox="1"/>
          <p:nvPr/>
        </p:nvSpPr>
        <p:spPr>
          <a:xfrm>
            <a:off x="145279" y="5494946"/>
            <a:ext cx="2640650" cy="923330"/>
          </a:xfrm>
          <a:prstGeom prst="rect">
            <a:avLst/>
          </a:prstGeom>
          <a:noFill/>
        </p:spPr>
        <p:txBody>
          <a:bodyPr wrap="square" rtlCol="0">
            <a:spAutoFit/>
          </a:bodyPr>
          <a:lstStyle/>
          <a:p>
            <a:r>
              <a:rPr lang="en-US"/>
              <a:t>Henri Magritte, “El Cheque en Blanco, (The Blank Check)”, 1965</a:t>
            </a:r>
            <a:endParaRPr lang="en-US" dirty="0"/>
          </a:p>
        </p:txBody>
      </p:sp>
    </p:spTree>
    <p:extLst>
      <p:ext uri="{BB962C8B-B14F-4D97-AF65-F5344CB8AC3E}">
        <p14:creationId xmlns:p14="http://schemas.microsoft.com/office/powerpoint/2010/main" val="3665307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s://farm5.staticflickr.com/4056/5140868327_4d22673ca4_o_d.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04814" y="205099"/>
            <a:ext cx="7263926" cy="5888052"/>
          </a:xfrm>
          <a:prstGeom prst="rect">
            <a:avLst/>
          </a:prstGeom>
          <a:noFill/>
          <a:ln>
            <a:noFill/>
          </a:ln>
        </p:spPr>
      </p:pic>
      <p:sp>
        <p:nvSpPr>
          <p:cNvPr id="3" name="TextBox 2"/>
          <p:cNvSpPr txBox="1"/>
          <p:nvPr/>
        </p:nvSpPr>
        <p:spPr>
          <a:xfrm>
            <a:off x="4119074" y="6178609"/>
            <a:ext cx="3913974" cy="369332"/>
          </a:xfrm>
          <a:prstGeom prst="rect">
            <a:avLst/>
          </a:prstGeom>
          <a:noFill/>
        </p:spPr>
        <p:txBody>
          <a:bodyPr wrap="square" rtlCol="0">
            <a:spAutoFit/>
          </a:bodyPr>
          <a:lstStyle/>
          <a:p>
            <a:r>
              <a:rPr lang="en-US" dirty="0"/>
              <a:t>Hans </a:t>
            </a:r>
            <a:r>
              <a:rPr lang="en-US" dirty="0" err="1"/>
              <a:t>Zatzka</a:t>
            </a:r>
            <a:r>
              <a:rPr lang="en-US" dirty="0"/>
              <a:t>, “The Sleeping Beauty” </a:t>
            </a:r>
          </a:p>
        </p:txBody>
      </p:sp>
    </p:spTree>
    <p:extLst>
      <p:ext uri="{BB962C8B-B14F-4D97-AF65-F5344CB8AC3E}">
        <p14:creationId xmlns:p14="http://schemas.microsoft.com/office/powerpoint/2010/main" val="230142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Dream Journal:</a:t>
            </a:r>
          </a:p>
        </p:txBody>
      </p:sp>
      <p:sp>
        <p:nvSpPr>
          <p:cNvPr id="3" name="Content Placeholder 2"/>
          <p:cNvSpPr>
            <a:spLocks noGrp="1"/>
          </p:cNvSpPr>
          <p:nvPr>
            <p:ph idx="1"/>
          </p:nvPr>
        </p:nvSpPr>
        <p:spPr>
          <a:xfrm>
            <a:off x="838200" y="1987995"/>
            <a:ext cx="10515600" cy="4351338"/>
          </a:xfrm>
        </p:spPr>
        <p:txBody>
          <a:bodyPr/>
          <a:lstStyle/>
          <a:p>
            <a:r>
              <a:rPr lang="en-US" dirty="0"/>
              <a:t>Over the next 12 days you will be keeping a dream journal</a:t>
            </a:r>
          </a:p>
          <a:p>
            <a:r>
              <a:rPr lang="en-US" dirty="0"/>
              <a:t>Take notes and pay particular attention to details, descriptions, colors, etc. you remember from your dreams. </a:t>
            </a:r>
            <a:r>
              <a:rPr lang="en-US" sz="2000" i="1" dirty="0"/>
              <a:t>(The more you can write down, the better!)</a:t>
            </a:r>
          </a:p>
          <a:p>
            <a:r>
              <a:rPr lang="en-US" dirty="0"/>
              <a:t>Was this a good dream or a nightmare? How did it make you feel?</a:t>
            </a:r>
          </a:p>
          <a:p>
            <a:r>
              <a:rPr lang="en-US" dirty="0"/>
              <a:t>It would be best to do this as soon as you wake up in the morning so the dreams are fresh in your mind and you can remember them</a:t>
            </a:r>
          </a:p>
          <a:p>
            <a:r>
              <a:rPr lang="en-US" dirty="0"/>
              <a:t>After Day 12, we will be analyzing specifics of your dreams and researching the symbolism of them</a:t>
            </a:r>
          </a:p>
        </p:txBody>
      </p:sp>
    </p:spTree>
    <p:extLst>
      <p:ext uri="{BB962C8B-B14F-4D97-AF65-F5344CB8AC3E}">
        <p14:creationId xmlns:p14="http://schemas.microsoft.com/office/powerpoint/2010/main" val="186230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Image" descr="Pencil vs Camera by Ben He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09158" y="196553"/>
            <a:ext cx="8306512" cy="6016239"/>
          </a:xfrm>
          <a:prstGeom prst="rect">
            <a:avLst/>
          </a:prstGeom>
          <a:noFill/>
          <a:ln>
            <a:noFill/>
          </a:ln>
        </p:spPr>
      </p:pic>
      <p:sp>
        <p:nvSpPr>
          <p:cNvPr id="3" name="TextBox 2"/>
          <p:cNvSpPr txBox="1"/>
          <p:nvPr/>
        </p:nvSpPr>
        <p:spPr>
          <a:xfrm>
            <a:off x="4213076" y="6289704"/>
            <a:ext cx="3743058" cy="369332"/>
          </a:xfrm>
          <a:prstGeom prst="rect">
            <a:avLst/>
          </a:prstGeom>
          <a:noFill/>
        </p:spPr>
        <p:txBody>
          <a:bodyPr wrap="square" rtlCol="0">
            <a:spAutoFit/>
          </a:bodyPr>
          <a:lstStyle/>
          <a:p>
            <a:r>
              <a:rPr lang="en-US"/>
              <a:t>Ben Heine, “Pencil vs. Camera”</a:t>
            </a:r>
            <a:endParaRPr lang="en-US" dirty="0"/>
          </a:p>
        </p:txBody>
      </p:sp>
    </p:spTree>
    <p:extLst>
      <p:ext uri="{BB962C8B-B14F-4D97-AF65-F5344CB8AC3E}">
        <p14:creationId xmlns:p14="http://schemas.microsoft.com/office/powerpoint/2010/main" val="232356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8978" y="229766"/>
            <a:ext cx="8280875" cy="5926000"/>
          </a:xfrm>
          <a:prstGeom prst="rect">
            <a:avLst/>
          </a:prstGeom>
        </p:spPr>
      </p:pic>
      <p:sp>
        <p:nvSpPr>
          <p:cNvPr id="5" name="TextBox 4"/>
          <p:cNvSpPr txBox="1"/>
          <p:nvPr/>
        </p:nvSpPr>
        <p:spPr>
          <a:xfrm>
            <a:off x="3213219" y="6211669"/>
            <a:ext cx="8272329" cy="646331"/>
          </a:xfrm>
          <a:prstGeom prst="rect">
            <a:avLst/>
          </a:prstGeom>
          <a:noFill/>
        </p:spPr>
        <p:txBody>
          <a:bodyPr wrap="square" rtlCol="0">
            <a:spAutoFit/>
          </a:bodyPr>
          <a:lstStyle/>
          <a:p>
            <a:r>
              <a:rPr lang="en-US"/>
              <a:t>Joan Miró, “Carnival of Harlequin”, oil on canvas, 1924-25</a:t>
            </a:r>
          </a:p>
          <a:p>
            <a:r>
              <a:rPr lang="en-US"/>
              <a:t> </a:t>
            </a:r>
          </a:p>
        </p:txBody>
      </p:sp>
    </p:spTree>
    <p:extLst>
      <p:ext uri="{BB962C8B-B14F-4D97-AF65-F5344CB8AC3E}">
        <p14:creationId xmlns:p14="http://schemas.microsoft.com/office/powerpoint/2010/main" val="342348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Image result for vladimir kush sun eg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7600" y="365125"/>
            <a:ext cx="7154867" cy="5986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54215" y="6386732"/>
            <a:ext cx="7090117" cy="369332"/>
          </a:xfrm>
          <a:prstGeom prst="rect">
            <a:avLst/>
          </a:prstGeom>
          <a:noFill/>
        </p:spPr>
        <p:txBody>
          <a:bodyPr wrap="square" rtlCol="0">
            <a:spAutoFit/>
          </a:bodyPr>
          <a:lstStyle/>
          <a:p>
            <a:r>
              <a:rPr lang="en-US" dirty="0"/>
              <a:t>Vladimir Kush, “Sunrise By the Ocean”, </a:t>
            </a:r>
          </a:p>
        </p:txBody>
      </p:sp>
    </p:spTree>
    <p:extLst>
      <p:ext uri="{BB962C8B-B14F-4D97-AF65-F5344CB8AC3E}">
        <p14:creationId xmlns:p14="http://schemas.microsoft.com/office/powerpoint/2010/main" val="3939931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209"/>
            <a:ext cx="10515600" cy="1325563"/>
          </a:xfrm>
        </p:spPr>
        <p:txBody>
          <a:bodyPr/>
          <a:lstStyle/>
          <a:p>
            <a:r>
              <a:rPr lang="en-US" u="sng" dirty="0"/>
              <a:t>Artwork Inspired by a Personal Dream:</a:t>
            </a:r>
          </a:p>
        </p:txBody>
      </p:sp>
      <p:sp>
        <p:nvSpPr>
          <p:cNvPr id="3" name="Content Placeholder 2"/>
          <p:cNvSpPr>
            <a:spLocks noGrp="1"/>
          </p:cNvSpPr>
          <p:nvPr>
            <p:ph idx="1"/>
          </p:nvPr>
        </p:nvSpPr>
        <p:spPr>
          <a:xfrm>
            <a:off x="838200" y="1628419"/>
            <a:ext cx="10515600" cy="4351338"/>
          </a:xfrm>
        </p:spPr>
        <p:txBody>
          <a:bodyPr/>
          <a:lstStyle/>
          <a:p>
            <a:r>
              <a:rPr lang="en-US" dirty="0"/>
              <a:t>Choose one of the following project options to close our Dream/Other Worlds unit:</a:t>
            </a:r>
          </a:p>
          <a:p>
            <a:endParaRPr lang="en-US" dirty="0"/>
          </a:p>
          <a:p>
            <a:pPr marL="1371600" lvl="2" indent="-457200">
              <a:buAutoNum type="arabicParenR"/>
            </a:pPr>
            <a:r>
              <a:rPr lang="en-US" sz="2400" dirty="0"/>
              <a:t>Choose one of the dreams depicted in your week-long dream journal</a:t>
            </a:r>
          </a:p>
          <a:p>
            <a:pPr marL="914400" lvl="2" indent="0">
              <a:buNone/>
            </a:pPr>
            <a:r>
              <a:rPr lang="en-US" sz="2400" dirty="0"/>
              <a:t>      and re-create it using mixed media.</a:t>
            </a:r>
          </a:p>
          <a:p>
            <a:pPr marL="914400" lvl="2" indent="0">
              <a:buNone/>
            </a:pPr>
            <a:endParaRPr lang="en-US" sz="2400" dirty="0"/>
          </a:p>
          <a:p>
            <a:pPr marL="1371600" lvl="2" indent="-457200">
              <a:buAutoNum type="arabicParenR" startAt="2"/>
            </a:pPr>
            <a:r>
              <a:rPr lang="en-US" sz="2400" dirty="0"/>
              <a:t>Combining 2-3 dreams you documented in your dream journal, create </a:t>
            </a:r>
          </a:p>
          <a:p>
            <a:pPr marL="914400" lvl="2" indent="0">
              <a:buNone/>
            </a:pPr>
            <a:r>
              <a:rPr lang="en-US" sz="2400" dirty="0"/>
              <a:t>       a collage using magazine clippings.</a:t>
            </a:r>
          </a:p>
          <a:p>
            <a:pPr marL="914400" lvl="2" indent="0">
              <a:buNone/>
            </a:pPr>
            <a:endParaRPr lang="en-US" sz="2400" dirty="0"/>
          </a:p>
          <a:p>
            <a:pPr lvl="2"/>
            <a:endParaRPr lang="en-US" dirty="0"/>
          </a:p>
        </p:txBody>
      </p:sp>
      <p:sp>
        <p:nvSpPr>
          <p:cNvPr id="4" name="Content Placeholder 2"/>
          <p:cNvSpPr txBox="1">
            <a:spLocks/>
          </p:cNvSpPr>
          <p:nvPr/>
        </p:nvSpPr>
        <p:spPr>
          <a:xfrm>
            <a:off x="838200" y="5139969"/>
            <a:ext cx="10515600" cy="1389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Once complete, write an artist statement discussing background information about the specific dream, why you chose it, and how symbolism was incorporated into your art.</a:t>
            </a:r>
            <a:endParaRPr lang="en-US" sz="2400" dirty="0"/>
          </a:p>
          <a:p>
            <a:pPr lvl="2"/>
            <a:endParaRPr lang="en-US" dirty="0"/>
          </a:p>
        </p:txBody>
      </p:sp>
    </p:spTree>
    <p:extLst>
      <p:ext uri="{BB962C8B-B14F-4D97-AF65-F5344CB8AC3E}">
        <p14:creationId xmlns:p14="http://schemas.microsoft.com/office/powerpoint/2010/main" val="401098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4049"/>
            <a:ext cx="10515600" cy="1325563"/>
          </a:xfrm>
        </p:spPr>
        <p:txBody>
          <a:bodyPr>
            <a:noAutofit/>
          </a:bodyPr>
          <a:lstStyle/>
          <a:p>
            <a:pPr algn="ctr"/>
            <a:r>
              <a:rPr lang="en-US" sz="5400" b="1" dirty="0"/>
              <a:t>How can a dream be used as </a:t>
            </a:r>
            <a:br>
              <a:rPr lang="en-US" sz="5400" b="1" dirty="0"/>
            </a:br>
            <a:r>
              <a:rPr lang="en-US" sz="5400" b="1" dirty="0"/>
              <a:t>inspiration for a piece of art?</a:t>
            </a:r>
          </a:p>
        </p:txBody>
      </p:sp>
      <p:sp>
        <p:nvSpPr>
          <p:cNvPr id="3" name="Content Placeholder 2"/>
          <p:cNvSpPr>
            <a:spLocks noGrp="1"/>
          </p:cNvSpPr>
          <p:nvPr>
            <p:ph idx="1"/>
          </p:nvPr>
        </p:nvSpPr>
        <p:spPr>
          <a:xfrm>
            <a:off x="1761146" y="2834030"/>
            <a:ext cx="10515600" cy="4351338"/>
          </a:xfrm>
        </p:spPr>
        <p:txBody>
          <a:bodyPr/>
          <a:lstStyle/>
          <a:p>
            <a:r>
              <a:rPr lang="en-US" dirty="0"/>
              <a:t>Discuss quietly with a peer for five minutes</a:t>
            </a:r>
          </a:p>
          <a:p>
            <a:r>
              <a:rPr lang="en-US" dirty="0"/>
              <a:t>Class discussion on how dreams can be used for art</a:t>
            </a:r>
          </a:p>
        </p:txBody>
      </p:sp>
    </p:spTree>
    <p:extLst>
      <p:ext uri="{BB962C8B-B14F-4D97-AF65-F5344CB8AC3E}">
        <p14:creationId xmlns:p14="http://schemas.microsoft.com/office/powerpoint/2010/main" val="5305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Non-objective Art</a:t>
            </a:r>
          </a:p>
        </p:txBody>
      </p:sp>
      <p:sp>
        <p:nvSpPr>
          <p:cNvPr id="3" name="Content Placeholder 2"/>
          <p:cNvSpPr>
            <a:spLocks noGrp="1"/>
          </p:cNvSpPr>
          <p:nvPr>
            <p:ph idx="1"/>
          </p:nvPr>
        </p:nvSpPr>
        <p:spPr/>
        <p:txBody>
          <a:bodyPr/>
          <a:lstStyle/>
          <a:p>
            <a:r>
              <a:rPr lang="en-US" dirty="0"/>
              <a:t>Can artwork based on a dream be non-objective art?</a:t>
            </a:r>
          </a:p>
          <a:p>
            <a:pPr lvl="2"/>
            <a:r>
              <a:rPr lang="en-US" dirty="0"/>
              <a:t>Does the work have to portray a sense of reality?</a:t>
            </a:r>
          </a:p>
          <a:p>
            <a:pPr lvl="2"/>
            <a:endParaRPr lang="en-US" dirty="0"/>
          </a:p>
          <a:p>
            <a:pPr lvl="2"/>
            <a:endParaRPr lang="en-US" dirty="0"/>
          </a:p>
          <a:p>
            <a:pPr lvl="2"/>
            <a:endParaRPr lang="en-US" dirty="0"/>
          </a:p>
        </p:txBody>
      </p:sp>
      <p:sp>
        <p:nvSpPr>
          <p:cNvPr id="4" name="TextBox 3"/>
          <p:cNvSpPr txBox="1"/>
          <p:nvPr/>
        </p:nvSpPr>
        <p:spPr>
          <a:xfrm>
            <a:off x="786569" y="3110669"/>
            <a:ext cx="10618862" cy="523220"/>
          </a:xfrm>
          <a:prstGeom prst="rect">
            <a:avLst/>
          </a:prstGeom>
          <a:noFill/>
        </p:spPr>
        <p:txBody>
          <a:bodyPr wrap="square" rtlCol="0">
            <a:spAutoFit/>
          </a:bodyPr>
          <a:lstStyle/>
          <a:p>
            <a:r>
              <a:rPr lang="en-US" sz="2400" dirty="0"/>
              <a:t>•</a:t>
            </a:r>
            <a:r>
              <a:rPr lang="en-US" sz="2800" dirty="0"/>
              <a:t>  How could you create an emotional piece of art?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080" y="4069724"/>
            <a:ext cx="3810000" cy="2409825"/>
          </a:xfrm>
          <a:prstGeom prst="rect">
            <a:avLst/>
          </a:prstGeom>
        </p:spPr>
      </p:pic>
      <p:sp>
        <p:nvSpPr>
          <p:cNvPr id="6" name="TextBox 5"/>
          <p:cNvSpPr txBox="1"/>
          <p:nvPr/>
        </p:nvSpPr>
        <p:spPr>
          <a:xfrm>
            <a:off x="7736080" y="6202550"/>
            <a:ext cx="3819971" cy="276999"/>
          </a:xfrm>
          <a:prstGeom prst="rect">
            <a:avLst/>
          </a:prstGeom>
          <a:noFill/>
        </p:spPr>
        <p:txBody>
          <a:bodyPr wrap="square" rtlCol="0">
            <a:spAutoFit/>
          </a:bodyPr>
          <a:lstStyle/>
          <a:p>
            <a:r>
              <a:rPr lang="en-US" sz="1200" dirty="0" err="1"/>
              <a:t>Wassily</a:t>
            </a:r>
            <a:r>
              <a:rPr lang="en-US" sz="1200" dirty="0"/>
              <a:t> Kandinsky, “Yellow, Red, Blue”, oil on canvas, 1925</a:t>
            </a:r>
          </a:p>
        </p:txBody>
      </p:sp>
    </p:spTree>
    <p:extLst>
      <p:ext uri="{BB962C8B-B14F-4D97-AF65-F5344CB8AC3E}">
        <p14:creationId xmlns:p14="http://schemas.microsoft.com/office/powerpoint/2010/main" val="338784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90" y="2296475"/>
            <a:ext cx="10515600" cy="1325563"/>
          </a:xfrm>
        </p:spPr>
        <p:txBody>
          <a:bodyPr>
            <a:noAutofit/>
          </a:bodyPr>
          <a:lstStyle/>
          <a:p>
            <a:r>
              <a:rPr lang="en-US" sz="11500" b="1" dirty="0"/>
              <a:t>Dreams in Art</a:t>
            </a:r>
          </a:p>
        </p:txBody>
      </p:sp>
    </p:spTree>
    <p:extLst>
      <p:ext uri="{BB962C8B-B14F-4D97-AF65-F5344CB8AC3E}">
        <p14:creationId xmlns:p14="http://schemas.microsoft.com/office/powerpoint/2010/main" val="382643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627" y="188007"/>
            <a:ext cx="8078625" cy="6058969"/>
          </a:xfrm>
          <a:prstGeom prst="rect">
            <a:avLst/>
          </a:prstGeom>
        </p:spPr>
      </p:pic>
      <p:sp>
        <p:nvSpPr>
          <p:cNvPr id="3" name="TextBox 2"/>
          <p:cNvSpPr txBox="1"/>
          <p:nvPr/>
        </p:nvSpPr>
        <p:spPr>
          <a:xfrm>
            <a:off x="4811282" y="6246976"/>
            <a:ext cx="4025070" cy="369332"/>
          </a:xfrm>
          <a:prstGeom prst="rect">
            <a:avLst/>
          </a:prstGeom>
          <a:noFill/>
        </p:spPr>
        <p:txBody>
          <a:bodyPr wrap="square" rtlCol="0">
            <a:spAutoFit/>
          </a:bodyPr>
          <a:lstStyle/>
          <a:p>
            <a:r>
              <a:rPr lang="en-US"/>
              <a:t> Salvador Dali, “Sleep”, 1937</a:t>
            </a:r>
          </a:p>
        </p:txBody>
      </p:sp>
    </p:spTree>
    <p:extLst>
      <p:ext uri="{BB962C8B-B14F-4D97-AF65-F5344CB8AC3E}">
        <p14:creationId xmlns:p14="http://schemas.microsoft.com/office/powerpoint/2010/main" val="343836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0396"/>
            <a:ext cx="6169351" cy="5356567"/>
          </a:xfrm>
        </p:spPr>
        <p:txBody>
          <a:bodyPr/>
          <a:lstStyle/>
          <a:p>
            <a:pPr marL="0" indent="0">
              <a:buNone/>
            </a:pPr>
            <a:r>
              <a:rPr lang="en-US" u="sng" dirty="0"/>
              <a:t>Analyze:</a:t>
            </a:r>
          </a:p>
          <a:p>
            <a:endParaRPr lang="en-US" dirty="0"/>
          </a:p>
          <a:p>
            <a:r>
              <a:rPr lang="en-US" dirty="0"/>
              <a:t>What do you see?</a:t>
            </a:r>
          </a:p>
          <a:p>
            <a:r>
              <a:rPr lang="en-US" dirty="0"/>
              <a:t>Why do you think the apple is covering the man’s face? Is he hiding something?</a:t>
            </a:r>
          </a:p>
          <a:p>
            <a:r>
              <a:rPr lang="en-US" dirty="0"/>
              <a:t>Why is he dressed in a suit?</a:t>
            </a:r>
          </a:p>
          <a:p>
            <a:r>
              <a:rPr lang="en-US" dirty="0"/>
              <a:t>Where is he standing?</a:t>
            </a:r>
          </a:p>
          <a:p>
            <a:endParaRPr lang="en-US" dirty="0"/>
          </a:p>
        </p:txBody>
      </p:sp>
      <p:pic>
        <p:nvPicPr>
          <p:cNvPr id="5" name="Picture 2" descr="http://upload.wikimedia.org/wikipedia/en/e/e5/Magritte_TheSonOf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817" y="282229"/>
            <a:ext cx="4468738" cy="62831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79035" y="6196012"/>
            <a:ext cx="4110527" cy="369332"/>
          </a:xfrm>
          <a:prstGeom prst="rect">
            <a:avLst/>
          </a:prstGeom>
          <a:noFill/>
        </p:spPr>
        <p:txBody>
          <a:bodyPr wrap="square" rtlCol="0">
            <a:spAutoFit/>
          </a:bodyPr>
          <a:lstStyle/>
          <a:p>
            <a:r>
              <a:rPr lang="en-US"/>
              <a:t>Henri Magritte, “The Son of Man”, 1946</a:t>
            </a:r>
            <a:endParaRPr lang="en-US" dirty="0"/>
          </a:p>
        </p:txBody>
      </p:sp>
    </p:spTree>
    <p:extLst>
      <p:ext uri="{BB962C8B-B14F-4D97-AF65-F5344CB8AC3E}">
        <p14:creationId xmlns:p14="http://schemas.microsoft.com/office/powerpoint/2010/main" val="287713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2078825" y="180101"/>
            <a:ext cx="8229600" cy="590931"/>
          </a:xfrm>
          <a:prstGeom prst="rect">
            <a:avLst/>
          </a:prstGeom>
          <a:noFill/>
        </p:spPr>
        <p:txBody>
          <a:bodyPr wrap="square" rtlCol="0">
            <a:spAutoFit/>
          </a:bodyPr>
          <a:lstStyle/>
          <a:p>
            <a:r>
              <a:rPr lang="en-US" sz="3600" i="1" dirty="0"/>
              <a:t>“The Son of Man”, </a:t>
            </a:r>
            <a:r>
              <a:rPr lang="en-US" sz="3600" dirty="0"/>
              <a:t>1946</a:t>
            </a:r>
            <a:endParaRPr lang="en-US" sz="3600" i="1" dirty="0"/>
          </a:p>
        </p:txBody>
      </p:sp>
      <p:sp>
        <p:nvSpPr>
          <p:cNvPr id="6" name="TextBox 5"/>
          <p:cNvSpPr txBox="1"/>
          <p:nvPr/>
        </p:nvSpPr>
        <p:spPr>
          <a:xfrm>
            <a:off x="1676400" y="854798"/>
            <a:ext cx="4572000" cy="4985980"/>
          </a:xfrm>
          <a:prstGeom prst="rect">
            <a:avLst/>
          </a:prstGeom>
          <a:noFill/>
        </p:spPr>
        <p:txBody>
          <a:bodyPr wrap="square" rtlCol="0">
            <a:spAutoFit/>
          </a:bodyPr>
          <a:lstStyle/>
          <a:p>
            <a:r>
              <a:rPr lang="en-US" dirty="0"/>
              <a:t>Magritte painted it as a self-portrait. The painting consists of a man in an overcoat and a bowler hat standing in front of a low wall, beyond which is the sea and a cloudy sky. The man's face is largely obscured by a hovering green apple. However, the man's eyes can be seen peeking over the edge of the apple. Another subtle feature is that the man's left arm appears to bend backwards at the elbow.</a:t>
            </a:r>
            <a:endParaRPr lang="en-US" sz="1600" i="1" dirty="0"/>
          </a:p>
          <a:p>
            <a:r>
              <a:rPr lang="en-US" sz="1000" dirty="0"/>
              <a:t>(</a:t>
            </a:r>
            <a:r>
              <a:rPr lang="en-US" sz="1000" dirty="0">
                <a:hlinkClick r:id="rId3"/>
              </a:rPr>
              <a:t>http://en.wikipedia.org/wiki/The_Son_of_Man</a:t>
            </a:r>
            <a:r>
              <a:rPr lang="en-US" sz="1000" dirty="0"/>
              <a:t>)</a:t>
            </a:r>
          </a:p>
          <a:p>
            <a:endParaRPr lang="en-US" sz="1000" dirty="0"/>
          </a:p>
          <a:p>
            <a:endParaRPr lang="en-US" sz="1000" dirty="0"/>
          </a:p>
          <a:p>
            <a:r>
              <a:rPr lang="en-US" dirty="0"/>
              <a:t>Green apple – love, healthy life</a:t>
            </a:r>
          </a:p>
          <a:p>
            <a:r>
              <a:rPr lang="en-US" dirty="0"/>
              <a:t>Bowler hat – </a:t>
            </a:r>
          </a:p>
          <a:p>
            <a:r>
              <a:rPr lang="en-US" dirty="0"/>
              <a:t>Cloudy sky –</a:t>
            </a:r>
          </a:p>
          <a:p>
            <a:r>
              <a:rPr lang="en-US" dirty="0"/>
              <a:t>Suit –</a:t>
            </a:r>
          </a:p>
          <a:p>
            <a:r>
              <a:rPr lang="en-US" dirty="0"/>
              <a:t>Brick wall –</a:t>
            </a:r>
          </a:p>
          <a:p>
            <a:r>
              <a:rPr lang="en-US" dirty="0"/>
              <a:t>Hidden face –</a:t>
            </a:r>
          </a:p>
          <a:p>
            <a:r>
              <a:rPr lang="en-US" dirty="0"/>
              <a:t>Red tie -</a:t>
            </a:r>
          </a:p>
        </p:txBody>
      </p:sp>
      <p:pic>
        <p:nvPicPr>
          <p:cNvPr id="5122" name="Picture 2" descr="http://upload.wikimedia.org/wikipedia/en/e/e5/Magritte_TheSonOf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854798"/>
            <a:ext cx="40646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4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795</Words>
  <Application>Microsoft Office PowerPoint</Application>
  <PresentationFormat>Widescreen</PresentationFormat>
  <Paragraphs>83</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Dream On….</vt:lpstr>
      <vt:lpstr>What does the word “dream” mean to you?</vt:lpstr>
      <vt:lpstr>Dream Journal:</vt:lpstr>
      <vt:lpstr>How can a dream be used as  inspiration for a piece of art?</vt:lpstr>
      <vt:lpstr>Non-objective Art</vt:lpstr>
      <vt:lpstr>Dreams in Art</vt:lpstr>
      <vt:lpstr>PowerPoint Presentation</vt:lpstr>
      <vt:lpstr>PowerPoint Presentation</vt:lpstr>
      <vt:lpstr>“The Son of Man”, 1946</vt:lpstr>
      <vt:lpstr>Symbolism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Artwork Inspired by a Personal Dream:</vt:lpstr>
    </vt:vector>
  </TitlesOfParts>
  <Company>Dorchester Count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 On….</dc:title>
  <dc:creator>Kolendowicz, Jennifer</dc:creator>
  <cp:lastModifiedBy>Senick, Brina</cp:lastModifiedBy>
  <cp:revision>43</cp:revision>
  <cp:lastPrinted>2016-11-09T13:16:15Z</cp:lastPrinted>
  <dcterms:created xsi:type="dcterms:W3CDTF">2015-05-24T19:58:55Z</dcterms:created>
  <dcterms:modified xsi:type="dcterms:W3CDTF">2017-11-08T12:03:04Z</dcterms:modified>
</cp:coreProperties>
</file>