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94660"/>
  </p:normalViewPr>
  <p:slideViewPr>
    <p:cSldViewPr snapToGrid="0">
      <p:cViewPr varScale="1">
        <p:scale>
          <a:sx n="57" d="100"/>
          <a:sy n="57" d="100"/>
        </p:scale>
        <p:origin x="5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9/21/2018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9/21/2018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9/21/2018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9/21/2018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9/21/2018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9/21/2018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9/21/2018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D7C3-EC5A-4EE3-9B30-863C78410738}"/>
              </a:ext>
            </a:extLst>
          </p:cNvPr>
          <p:cNvSpPr>
            <a:spLocks noGrp="1"/>
          </p:cNvSpPr>
          <p:nvPr>
            <p:ph type="ctrTitle"/>
          </p:nvPr>
        </p:nvSpPr>
        <p:spPr/>
        <p:txBody>
          <a:bodyPr/>
          <a:lstStyle/>
          <a:p>
            <a:r>
              <a:rPr lang="en-US" dirty="0"/>
              <a:t>Metamorphosis</a:t>
            </a:r>
          </a:p>
        </p:txBody>
      </p:sp>
      <p:sp>
        <p:nvSpPr>
          <p:cNvPr id="3" name="Subtitle 2">
            <a:extLst>
              <a:ext uri="{FF2B5EF4-FFF2-40B4-BE49-F238E27FC236}">
                <a16:creationId xmlns:a16="http://schemas.microsoft.com/office/drawing/2014/main" id="{63DC60D7-94BF-4221-AED0-816C5CC8276A}"/>
              </a:ext>
            </a:extLst>
          </p:cNvPr>
          <p:cNvSpPr>
            <a:spLocks noGrp="1"/>
          </p:cNvSpPr>
          <p:nvPr>
            <p:ph type="subTitle" idx="1"/>
          </p:nvPr>
        </p:nvSpPr>
        <p:spPr/>
        <p:txBody>
          <a:bodyPr/>
          <a:lstStyle/>
          <a:p>
            <a:r>
              <a:rPr lang="en-US" dirty="0"/>
              <a:t>A continued lesson in Movement</a:t>
            </a:r>
          </a:p>
          <a:p>
            <a:r>
              <a:rPr lang="en-US" dirty="0"/>
              <a:t>Art II - Senick</a:t>
            </a:r>
          </a:p>
        </p:txBody>
      </p:sp>
    </p:spTree>
    <p:extLst>
      <p:ext uri="{BB962C8B-B14F-4D97-AF65-F5344CB8AC3E}">
        <p14:creationId xmlns:p14="http://schemas.microsoft.com/office/powerpoint/2010/main" val="282615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BF91-0783-49B4-9702-7CD5B9D5F60D}"/>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15297ABF-A685-433B-91A4-65B3A667297B}"/>
              </a:ext>
            </a:extLst>
          </p:cNvPr>
          <p:cNvSpPr>
            <a:spLocks noGrp="1"/>
          </p:cNvSpPr>
          <p:nvPr>
            <p:ph idx="1"/>
          </p:nvPr>
        </p:nvSpPr>
        <p:spPr/>
        <p:txBody>
          <a:bodyPr>
            <a:normAutofit/>
          </a:bodyPr>
          <a:lstStyle/>
          <a:p>
            <a:r>
              <a:rPr lang="en-US" sz="2800" dirty="0"/>
              <a:t>Hatching is lines in HOW MANY directions?</a:t>
            </a:r>
          </a:p>
          <a:p>
            <a:r>
              <a:rPr lang="en-US" sz="2800" dirty="0"/>
              <a:t>Cross-Hatching is lines in HOW MANY directions?</a:t>
            </a:r>
          </a:p>
          <a:p>
            <a:r>
              <a:rPr lang="en-US" sz="2800" dirty="0"/>
              <a:t>Squiggles look like…</a:t>
            </a:r>
          </a:p>
          <a:p>
            <a:r>
              <a:rPr lang="en-US" sz="2800" dirty="0"/>
              <a:t>Blending is…</a:t>
            </a:r>
          </a:p>
          <a:p>
            <a:r>
              <a:rPr lang="en-US" sz="2800" dirty="0"/>
              <a:t>Stippling/</a:t>
            </a:r>
            <a:r>
              <a:rPr lang="en-US" sz="2800" dirty="0" err="1"/>
              <a:t>Pointellism</a:t>
            </a:r>
            <a:r>
              <a:rPr lang="en-US" sz="2800" dirty="0"/>
              <a:t> is done with…</a:t>
            </a:r>
          </a:p>
        </p:txBody>
      </p:sp>
    </p:spTree>
    <p:extLst>
      <p:ext uri="{BB962C8B-B14F-4D97-AF65-F5344CB8AC3E}">
        <p14:creationId xmlns:p14="http://schemas.microsoft.com/office/powerpoint/2010/main" val="428057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0289-1A7D-4D55-AEA7-065CB33D1D47}"/>
              </a:ext>
            </a:extLst>
          </p:cNvPr>
          <p:cNvSpPr>
            <a:spLocks noGrp="1"/>
          </p:cNvSpPr>
          <p:nvPr>
            <p:ph type="title"/>
          </p:nvPr>
        </p:nvSpPr>
        <p:spPr/>
        <p:txBody>
          <a:bodyPr/>
          <a:lstStyle/>
          <a:p>
            <a:r>
              <a:rPr lang="en-US" dirty="0"/>
              <a:t>For this project</a:t>
            </a:r>
          </a:p>
        </p:txBody>
      </p:sp>
      <p:sp>
        <p:nvSpPr>
          <p:cNvPr id="3" name="Content Placeholder 2">
            <a:extLst>
              <a:ext uri="{FF2B5EF4-FFF2-40B4-BE49-F238E27FC236}">
                <a16:creationId xmlns:a16="http://schemas.microsoft.com/office/drawing/2014/main" id="{A8A30417-736D-4B47-8063-D767D07121B1}"/>
              </a:ext>
            </a:extLst>
          </p:cNvPr>
          <p:cNvSpPr>
            <a:spLocks noGrp="1"/>
          </p:cNvSpPr>
          <p:nvPr>
            <p:ph idx="1"/>
          </p:nvPr>
        </p:nvSpPr>
        <p:spPr/>
        <p:txBody>
          <a:bodyPr>
            <a:normAutofit lnSpcReduction="10000"/>
          </a:bodyPr>
          <a:lstStyle/>
          <a:p>
            <a:r>
              <a:rPr lang="en-US" sz="2800" dirty="0"/>
              <a:t>Complete the activity on the review of value shading techniques</a:t>
            </a:r>
          </a:p>
          <a:p>
            <a:pPr lvl="1"/>
            <a:r>
              <a:rPr lang="en-US" sz="2600" dirty="0"/>
              <a:t>Teacher says/does</a:t>
            </a:r>
          </a:p>
          <a:p>
            <a:pPr lvl="1"/>
            <a:r>
              <a:rPr lang="en-US" sz="2600" dirty="0"/>
              <a:t>Teacher says/student does</a:t>
            </a:r>
          </a:p>
          <a:p>
            <a:endParaRPr lang="en-US" sz="2800" dirty="0"/>
          </a:p>
          <a:p>
            <a:r>
              <a:rPr lang="en-US" sz="2800" dirty="0"/>
              <a:t>Choose two of your objects that you listed from before</a:t>
            </a:r>
          </a:p>
          <a:p>
            <a:endParaRPr lang="en-US" sz="2800" dirty="0"/>
          </a:p>
          <a:p>
            <a:r>
              <a:rPr lang="en-US" sz="2800" dirty="0"/>
              <a:t>On the next slide, you will see what we are doing with both of these concepts to create your next project. </a:t>
            </a:r>
          </a:p>
        </p:txBody>
      </p:sp>
    </p:spTree>
    <p:extLst>
      <p:ext uri="{BB962C8B-B14F-4D97-AF65-F5344CB8AC3E}">
        <p14:creationId xmlns:p14="http://schemas.microsoft.com/office/powerpoint/2010/main" val="310046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8CB6-AF1F-4FFA-A883-751595938961}"/>
              </a:ext>
            </a:extLst>
          </p:cNvPr>
          <p:cNvSpPr>
            <a:spLocks noGrp="1"/>
          </p:cNvSpPr>
          <p:nvPr>
            <p:ph type="title"/>
          </p:nvPr>
        </p:nvSpPr>
        <p:spPr/>
        <p:txBody>
          <a:bodyPr/>
          <a:lstStyle/>
          <a:p>
            <a:r>
              <a:rPr lang="en-US" dirty="0"/>
              <a:t>Metamorphosis</a:t>
            </a:r>
          </a:p>
        </p:txBody>
      </p:sp>
      <p:pic>
        <p:nvPicPr>
          <p:cNvPr id="13" name="Content Placeholder 12">
            <a:extLst>
              <a:ext uri="{FF2B5EF4-FFF2-40B4-BE49-F238E27FC236}">
                <a16:creationId xmlns:a16="http://schemas.microsoft.com/office/drawing/2014/main" id="{A6737A54-EF8E-47E8-ACE4-99F2CF2D4939}"/>
              </a:ext>
            </a:extLst>
          </p:cNvPr>
          <p:cNvPicPr>
            <a:picLocks noGrp="1" noChangeAspect="1"/>
          </p:cNvPicPr>
          <p:nvPr>
            <p:ph idx="1"/>
          </p:nvPr>
        </p:nvPicPr>
        <p:blipFill>
          <a:blip r:embed="rId2"/>
          <a:stretch>
            <a:fillRect/>
          </a:stretch>
        </p:blipFill>
        <p:spPr>
          <a:xfrm>
            <a:off x="231775" y="3222234"/>
            <a:ext cx="11491456" cy="2843286"/>
          </a:xfrm>
        </p:spPr>
      </p:pic>
      <p:sp>
        <p:nvSpPr>
          <p:cNvPr id="14" name="TextBox 13">
            <a:extLst>
              <a:ext uri="{FF2B5EF4-FFF2-40B4-BE49-F238E27FC236}">
                <a16:creationId xmlns:a16="http://schemas.microsoft.com/office/drawing/2014/main" id="{FDEC96C4-2708-46DC-AE37-95062157314B}"/>
              </a:ext>
            </a:extLst>
          </p:cNvPr>
          <p:cNvSpPr txBox="1"/>
          <p:nvPr/>
        </p:nvSpPr>
        <p:spPr>
          <a:xfrm>
            <a:off x="640080" y="1828800"/>
            <a:ext cx="10850880" cy="1200329"/>
          </a:xfrm>
          <a:prstGeom prst="rect">
            <a:avLst/>
          </a:prstGeom>
          <a:noFill/>
        </p:spPr>
        <p:txBody>
          <a:bodyPr wrap="square" rtlCol="0">
            <a:spAutoFit/>
          </a:bodyPr>
          <a:lstStyle/>
          <a:p>
            <a:r>
              <a:rPr lang="en-US" sz="2400" dirty="0"/>
              <a:t>With your two objects, you will show a transformation from one object into the other. Remember: Simple is easy, but complex shows growth.</a:t>
            </a:r>
          </a:p>
          <a:p>
            <a:r>
              <a:rPr lang="en-US" sz="2400" dirty="0"/>
              <a:t>Notice the addition of value shading techniques with colored pencil…</a:t>
            </a:r>
            <a:endParaRPr lang="en-US" sz="2800" dirty="0"/>
          </a:p>
        </p:txBody>
      </p:sp>
    </p:spTree>
    <p:extLst>
      <p:ext uri="{BB962C8B-B14F-4D97-AF65-F5344CB8AC3E}">
        <p14:creationId xmlns:p14="http://schemas.microsoft.com/office/powerpoint/2010/main" val="15575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BD2D-AD0A-4031-B85B-B2EE9F488514}"/>
              </a:ext>
            </a:extLst>
          </p:cNvPr>
          <p:cNvSpPr>
            <a:spLocks noGrp="1"/>
          </p:cNvSpPr>
          <p:nvPr>
            <p:ph type="title"/>
          </p:nvPr>
        </p:nvSpPr>
        <p:spPr>
          <a:xfrm>
            <a:off x="106680" y="152400"/>
            <a:ext cx="11948160" cy="2697480"/>
          </a:xfrm>
        </p:spPr>
        <p:txBody>
          <a:bodyPr>
            <a:normAutofit/>
          </a:bodyPr>
          <a:lstStyle/>
          <a:p>
            <a:r>
              <a:rPr lang="en-US" sz="2400" dirty="0">
                <a:latin typeface="+mn-lt"/>
              </a:rPr>
              <a:t>In the first box, the student used hatching. Second box was pointillism. Third box is blended smooth. Box four is done with squiggles. In the fifth box, the student used cross-hatching. The last box was up to the student on what technique they wanted to use.</a:t>
            </a:r>
            <a:br>
              <a:rPr lang="en-US" sz="2400" dirty="0">
                <a:latin typeface="+mn-lt"/>
              </a:rPr>
            </a:br>
            <a:br>
              <a:rPr lang="en-US" sz="2400" dirty="0">
                <a:latin typeface="+mn-lt"/>
              </a:rPr>
            </a:br>
            <a:r>
              <a:rPr lang="en-US" sz="2400" dirty="0">
                <a:latin typeface="+mn-lt"/>
              </a:rPr>
              <a:t>These </a:t>
            </a:r>
            <a:r>
              <a:rPr lang="en-US" sz="2400" i="1" dirty="0">
                <a:latin typeface="+mn-lt"/>
              </a:rPr>
              <a:t>specific</a:t>
            </a:r>
            <a:r>
              <a:rPr lang="en-US" sz="2400" dirty="0">
                <a:latin typeface="+mn-lt"/>
              </a:rPr>
              <a:t> instructions will be how you sketch and implement your final design into your project. </a:t>
            </a:r>
          </a:p>
        </p:txBody>
      </p:sp>
      <p:pic>
        <p:nvPicPr>
          <p:cNvPr id="5" name="Content Placeholder 4">
            <a:extLst>
              <a:ext uri="{FF2B5EF4-FFF2-40B4-BE49-F238E27FC236}">
                <a16:creationId xmlns:a16="http://schemas.microsoft.com/office/drawing/2014/main" id="{EBFA0AA3-9BAE-4C71-A3F9-FED48BE47F39}"/>
              </a:ext>
            </a:extLst>
          </p:cNvPr>
          <p:cNvPicPr>
            <a:picLocks noGrp="1" noChangeAspect="1"/>
          </p:cNvPicPr>
          <p:nvPr>
            <p:ph idx="1"/>
          </p:nvPr>
        </p:nvPicPr>
        <p:blipFill>
          <a:blip r:embed="rId2"/>
          <a:stretch>
            <a:fillRect/>
          </a:stretch>
        </p:blipFill>
        <p:spPr>
          <a:xfrm>
            <a:off x="345016" y="2964744"/>
            <a:ext cx="11508063" cy="2948376"/>
          </a:xfrm>
        </p:spPr>
      </p:pic>
    </p:spTree>
    <p:extLst>
      <p:ext uri="{BB962C8B-B14F-4D97-AF65-F5344CB8AC3E}">
        <p14:creationId xmlns:p14="http://schemas.microsoft.com/office/powerpoint/2010/main" val="284829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9B8E-F352-4ACD-9546-653A18C5DF8D}"/>
              </a:ext>
            </a:extLst>
          </p:cNvPr>
          <p:cNvSpPr>
            <a:spLocks noGrp="1"/>
          </p:cNvSpPr>
          <p:nvPr>
            <p:ph type="title"/>
          </p:nvPr>
        </p:nvSpPr>
        <p:spPr>
          <a:xfrm>
            <a:off x="30480" y="27432"/>
            <a:ext cx="12161520" cy="1609344"/>
          </a:xfrm>
        </p:spPr>
        <p:txBody>
          <a:bodyPr/>
          <a:lstStyle/>
          <a:p>
            <a:r>
              <a:rPr lang="en-US" dirty="0"/>
              <a:t>One more example… Mrs. </a:t>
            </a:r>
            <a:r>
              <a:rPr lang="en-US" dirty="0" err="1"/>
              <a:t>Senick’s</a:t>
            </a:r>
            <a:r>
              <a:rPr lang="en-US" dirty="0"/>
              <a:t>: </a:t>
            </a:r>
          </a:p>
        </p:txBody>
      </p:sp>
      <p:pic>
        <p:nvPicPr>
          <p:cNvPr id="5" name="Content Placeholder 4">
            <a:extLst>
              <a:ext uri="{FF2B5EF4-FFF2-40B4-BE49-F238E27FC236}">
                <a16:creationId xmlns:a16="http://schemas.microsoft.com/office/drawing/2014/main" id="{1F30FFB5-EFC6-4B24-8904-E2D9852A3E09}"/>
              </a:ext>
            </a:extLst>
          </p:cNvPr>
          <p:cNvPicPr>
            <a:picLocks noGrp="1" noChangeAspect="1"/>
          </p:cNvPicPr>
          <p:nvPr>
            <p:ph idx="1"/>
          </p:nvPr>
        </p:nvPicPr>
        <p:blipFill>
          <a:blip r:embed="rId2"/>
          <a:stretch>
            <a:fillRect/>
          </a:stretch>
        </p:blipFill>
        <p:spPr>
          <a:xfrm>
            <a:off x="286160" y="1210056"/>
            <a:ext cx="11573277" cy="4123944"/>
          </a:xfrm>
        </p:spPr>
      </p:pic>
      <p:sp>
        <p:nvSpPr>
          <p:cNvPr id="6" name="TextBox 5">
            <a:extLst>
              <a:ext uri="{FF2B5EF4-FFF2-40B4-BE49-F238E27FC236}">
                <a16:creationId xmlns:a16="http://schemas.microsoft.com/office/drawing/2014/main" id="{6221C96A-D1E3-46B2-81F1-8C2117C198C3}"/>
              </a:ext>
            </a:extLst>
          </p:cNvPr>
          <p:cNvSpPr txBox="1"/>
          <p:nvPr/>
        </p:nvSpPr>
        <p:spPr>
          <a:xfrm>
            <a:off x="502920" y="5654040"/>
            <a:ext cx="9311640" cy="830997"/>
          </a:xfrm>
          <a:prstGeom prst="rect">
            <a:avLst/>
          </a:prstGeom>
          <a:noFill/>
        </p:spPr>
        <p:txBody>
          <a:bodyPr wrap="square" rtlCol="0">
            <a:spAutoFit/>
          </a:bodyPr>
          <a:lstStyle/>
          <a:p>
            <a:r>
              <a:rPr lang="en-US" sz="2400" dirty="0"/>
              <a:t>Notice how the object changes, </a:t>
            </a:r>
            <a:r>
              <a:rPr lang="en-US" sz="2400" i="1" dirty="0"/>
              <a:t>as does the </a:t>
            </a:r>
            <a:r>
              <a:rPr lang="en-US" sz="2400" b="1" i="1" dirty="0"/>
              <a:t>position</a:t>
            </a:r>
            <a:r>
              <a:rPr lang="en-US" sz="2400" i="1" dirty="0"/>
              <a:t> of the object to show movement within the artwork!</a:t>
            </a:r>
            <a:endParaRPr lang="en-US" sz="2400" dirty="0"/>
          </a:p>
        </p:txBody>
      </p:sp>
    </p:spTree>
    <p:extLst>
      <p:ext uri="{BB962C8B-B14F-4D97-AF65-F5344CB8AC3E}">
        <p14:creationId xmlns:p14="http://schemas.microsoft.com/office/powerpoint/2010/main" val="18979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2E2-9703-4A36-B087-74D5FF8F38E3}"/>
              </a:ext>
            </a:extLst>
          </p:cNvPr>
          <p:cNvSpPr>
            <a:spLocks noGrp="1"/>
          </p:cNvSpPr>
          <p:nvPr>
            <p:ph type="title"/>
          </p:nvPr>
        </p:nvSpPr>
        <p:spPr/>
        <p:txBody>
          <a:bodyPr/>
          <a:lstStyle/>
          <a:p>
            <a:r>
              <a:rPr lang="en-US" dirty="0"/>
              <a:t>Your task:</a:t>
            </a:r>
          </a:p>
        </p:txBody>
      </p:sp>
      <p:sp>
        <p:nvSpPr>
          <p:cNvPr id="3" name="Content Placeholder 2">
            <a:extLst>
              <a:ext uri="{FF2B5EF4-FFF2-40B4-BE49-F238E27FC236}">
                <a16:creationId xmlns:a16="http://schemas.microsoft.com/office/drawing/2014/main" id="{863349C1-F7B0-4F33-96F4-1E6E7ADD8912}"/>
              </a:ext>
            </a:extLst>
          </p:cNvPr>
          <p:cNvSpPr>
            <a:spLocks noGrp="1"/>
          </p:cNvSpPr>
          <p:nvPr>
            <p:ph idx="1"/>
          </p:nvPr>
        </p:nvSpPr>
        <p:spPr>
          <a:xfrm>
            <a:off x="579120" y="1584960"/>
            <a:ext cx="11033760" cy="5090160"/>
          </a:xfrm>
        </p:spPr>
        <p:txBody>
          <a:bodyPr>
            <a:normAutofit/>
          </a:bodyPr>
          <a:lstStyle/>
          <a:p>
            <a:r>
              <a:rPr lang="en-US" sz="2800" dirty="0"/>
              <a:t>Complete the value shading techniques activity - FORMATIVE</a:t>
            </a:r>
          </a:p>
          <a:p>
            <a:r>
              <a:rPr lang="en-US" sz="2800" dirty="0"/>
              <a:t>Complete the sketch page activity at the top - FORMATIVE</a:t>
            </a:r>
          </a:p>
          <a:p>
            <a:pPr lvl="1"/>
            <a:r>
              <a:rPr lang="en-US" sz="2600" dirty="0"/>
              <a:t>Choose two images and show how one image will transition into the other</a:t>
            </a:r>
          </a:p>
          <a:p>
            <a:pPr lvl="1"/>
            <a:r>
              <a:rPr lang="en-US" sz="2600" dirty="0"/>
              <a:t>There are examples of this in the lesson plan drawer for Mr. Johnson to show you</a:t>
            </a:r>
          </a:p>
          <a:p>
            <a:r>
              <a:rPr lang="en-US" sz="2800" dirty="0"/>
              <a:t>Complete the bottom of the sketch page activity – FORMATIVE</a:t>
            </a:r>
          </a:p>
          <a:p>
            <a:pPr lvl="1"/>
            <a:r>
              <a:rPr lang="en-US" sz="2600" dirty="0"/>
              <a:t>You MUST use the correct value shading technique in the correct box</a:t>
            </a:r>
          </a:p>
          <a:p>
            <a:pPr lvl="1"/>
            <a:r>
              <a:rPr lang="en-US" sz="2600" dirty="0"/>
              <a:t>You MUST plan out your colors accordingly with the bottom half of your sketches.</a:t>
            </a:r>
          </a:p>
          <a:p>
            <a:pPr lvl="2"/>
            <a:r>
              <a:rPr lang="en-US" sz="2400" dirty="0"/>
              <a:t>Show depth: Instead of just BLUE, use sky blue, blue, navy blue, and blue-green to show details/highlights/shadows of the object AND background</a:t>
            </a:r>
          </a:p>
        </p:txBody>
      </p:sp>
    </p:spTree>
    <p:extLst>
      <p:ext uri="{BB962C8B-B14F-4D97-AF65-F5344CB8AC3E}">
        <p14:creationId xmlns:p14="http://schemas.microsoft.com/office/powerpoint/2010/main" val="7564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7B21-B195-4343-8766-FC9E9D8638A6}"/>
              </a:ext>
            </a:extLst>
          </p:cNvPr>
          <p:cNvSpPr>
            <a:spLocks noGrp="1"/>
          </p:cNvSpPr>
          <p:nvPr>
            <p:ph type="title"/>
          </p:nvPr>
        </p:nvSpPr>
        <p:spPr/>
        <p:txBody>
          <a:bodyPr/>
          <a:lstStyle/>
          <a:p>
            <a:r>
              <a:rPr lang="en-US" dirty="0"/>
              <a:t>Once the prep work is done:</a:t>
            </a:r>
          </a:p>
        </p:txBody>
      </p:sp>
      <p:sp>
        <p:nvSpPr>
          <p:cNvPr id="3" name="Content Placeholder 2">
            <a:extLst>
              <a:ext uri="{FF2B5EF4-FFF2-40B4-BE49-F238E27FC236}">
                <a16:creationId xmlns:a16="http://schemas.microsoft.com/office/drawing/2014/main" id="{6844688C-7E9D-4A4D-89E4-1F49BD343F0B}"/>
              </a:ext>
            </a:extLst>
          </p:cNvPr>
          <p:cNvSpPr>
            <a:spLocks noGrp="1"/>
          </p:cNvSpPr>
          <p:nvPr>
            <p:ph idx="1"/>
          </p:nvPr>
        </p:nvSpPr>
        <p:spPr>
          <a:xfrm>
            <a:off x="228600" y="1584960"/>
            <a:ext cx="11963400" cy="5044440"/>
          </a:xfrm>
        </p:spPr>
        <p:txBody>
          <a:bodyPr>
            <a:normAutofit/>
          </a:bodyPr>
          <a:lstStyle/>
          <a:p>
            <a:r>
              <a:rPr lang="en-US" sz="2400" dirty="0"/>
              <a:t>You will receive a sheet of paper that is 24” x 6”</a:t>
            </a:r>
          </a:p>
          <a:p>
            <a:r>
              <a:rPr lang="en-US" sz="2400" dirty="0"/>
              <a:t>Demonstrations will be done on how to create a mat on your paper in order to complete the assignment</a:t>
            </a:r>
          </a:p>
          <a:p>
            <a:r>
              <a:rPr lang="en-US" sz="2400" dirty="0"/>
              <a:t>The mat is there to help your artwork look professional</a:t>
            </a:r>
          </a:p>
          <a:p>
            <a:r>
              <a:rPr lang="en-US" sz="2400" dirty="0"/>
              <a:t>You must complete this in pencil and have it checked before moving on – SUMMATIVE</a:t>
            </a:r>
          </a:p>
          <a:p>
            <a:endParaRPr lang="en-US" sz="2400" dirty="0"/>
          </a:p>
          <a:p>
            <a:r>
              <a:rPr lang="en-US" sz="2400" dirty="0"/>
              <a:t>Once your grade is in for measuring the final paper:	</a:t>
            </a:r>
          </a:p>
          <a:p>
            <a:pPr lvl="1"/>
            <a:r>
              <a:rPr lang="en-US" sz="2000" dirty="0"/>
              <a:t>Begin drawing your image (same as you did at the top of the sketch page)</a:t>
            </a:r>
          </a:p>
          <a:p>
            <a:pPr lvl="1"/>
            <a:r>
              <a:rPr lang="en-US" sz="2000" dirty="0"/>
              <a:t>Begin filling in your images using the </a:t>
            </a:r>
            <a:r>
              <a:rPr lang="en-US" sz="2000" i="1" dirty="0"/>
              <a:t>same exact directions</a:t>
            </a:r>
            <a:r>
              <a:rPr lang="en-US" sz="2000" dirty="0"/>
              <a:t> as on your sketch page</a:t>
            </a:r>
          </a:p>
          <a:p>
            <a:pPr lvl="2"/>
            <a:r>
              <a:rPr lang="en-US" sz="1800" dirty="0"/>
              <a:t>Use colored pencil</a:t>
            </a:r>
          </a:p>
          <a:p>
            <a:pPr lvl="1"/>
            <a:r>
              <a:rPr lang="en-US" sz="2000" dirty="0"/>
              <a:t>You will NOT outline ANY boxes until you are COMPELTELY finished with the additions of color</a:t>
            </a:r>
          </a:p>
        </p:txBody>
      </p:sp>
    </p:spTree>
    <p:extLst>
      <p:ext uri="{BB962C8B-B14F-4D97-AF65-F5344CB8AC3E}">
        <p14:creationId xmlns:p14="http://schemas.microsoft.com/office/powerpoint/2010/main" val="326806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8C3E-018A-4D16-9D53-7952E10C3E0D}"/>
              </a:ext>
            </a:extLst>
          </p:cNvPr>
          <p:cNvSpPr>
            <a:spLocks noGrp="1"/>
          </p:cNvSpPr>
          <p:nvPr>
            <p:ph type="title"/>
          </p:nvPr>
        </p:nvSpPr>
        <p:spPr/>
        <p:txBody>
          <a:bodyPr/>
          <a:lstStyle/>
          <a:p>
            <a:r>
              <a:rPr lang="en-US" dirty="0"/>
              <a:t>How to measure the paper:</a:t>
            </a:r>
          </a:p>
        </p:txBody>
      </p:sp>
      <p:sp>
        <p:nvSpPr>
          <p:cNvPr id="4" name="Rectangle 3">
            <a:extLst>
              <a:ext uri="{FF2B5EF4-FFF2-40B4-BE49-F238E27FC236}">
                <a16:creationId xmlns:a16="http://schemas.microsoft.com/office/drawing/2014/main" id="{4CB22F65-A152-475A-BD99-A8F26A0EF0BC}"/>
              </a:ext>
            </a:extLst>
          </p:cNvPr>
          <p:cNvSpPr/>
          <p:nvPr/>
        </p:nvSpPr>
        <p:spPr>
          <a:xfrm>
            <a:off x="2985247" y="3321424"/>
            <a:ext cx="6400800" cy="1707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AF17A1-7E6D-4A54-9C63-E3EA0C3C1D3C}"/>
              </a:ext>
            </a:extLst>
          </p:cNvPr>
          <p:cNvSpPr/>
          <p:nvPr/>
        </p:nvSpPr>
        <p:spPr>
          <a:xfrm>
            <a:off x="3603812" y="3778624"/>
            <a:ext cx="5163670" cy="8202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FE8B92E2-E0F3-44A6-892C-4E00D8B90968}"/>
              </a:ext>
            </a:extLst>
          </p:cNvPr>
          <p:cNvCxnSpPr>
            <a:cxnSpLocks/>
          </p:cNvCxnSpPr>
          <p:nvPr/>
        </p:nvCxnSpPr>
        <p:spPr>
          <a:xfrm>
            <a:off x="6152030" y="3778624"/>
            <a:ext cx="0" cy="820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5C0B89-37E5-4030-9608-1D0F7772BCAB}"/>
              </a:ext>
            </a:extLst>
          </p:cNvPr>
          <p:cNvCxnSpPr/>
          <p:nvPr/>
        </p:nvCxnSpPr>
        <p:spPr>
          <a:xfrm>
            <a:off x="7023848" y="3778624"/>
            <a:ext cx="0" cy="820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2EA363-0ED8-4D90-A400-DCE5D8002468}"/>
              </a:ext>
            </a:extLst>
          </p:cNvPr>
          <p:cNvCxnSpPr/>
          <p:nvPr/>
        </p:nvCxnSpPr>
        <p:spPr>
          <a:xfrm>
            <a:off x="7915836" y="3778624"/>
            <a:ext cx="0" cy="820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A4A8FE-070E-4CFD-8800-BD92F29E0541}"/>
              </a:ext>
            </a:extLst>
          </p:cNvPr>
          <p:cNvCxnSpPr>
            <a:cxnSpLocks/>
          </p:cNvCxnSpPr>
          <p:nvPr/>
        </p:nvCxnSpPr>
        <p:spPr>
          <a:xfrm>
            <a:off x="5282454" y="3778624"/>
            <a:ext cx="0" cy="820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3C8D7F-1746-4881-A9CD-E0ADAB8B9974}"/>
              </a:ext>
            </a:extLst>
          </p:cNvPr>
          <p:cNvCxnSpPr>
            <a:cxnSpLocks/>
          </p:cNvCxnSpPr>
          <p:nvPr/>
        </p:nvCxnSpPr>
        <p:spPr>
          <a:xfrm>
            <a:off x="4480113" y="3778624"/>
            <a:ext cx="0" cy="820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row: Curved Down 12">
            <a:extLst>
              <a:ext uri="{FF2B5EF4-FFF2-40B4-BE49-F238E27FC236}">
                <a16:creationId xmlns:a16="http://schemas.microsoft.com/office/drawing/2014/main" id="{0322968E-88F5-4339-9E5A-1150BF2D2932}"/>
              </a:ext>
            </a:extLst>
          </p:cNvPr>
          <p:cNvSpPr/>
          <p:nvPr/>
        </p:nvSpPr>
        <p:spPr>
          <a:xfrm>
            <a:off x="1277471" y="2716306"/>
            <a:ext cx="3361764" cy="833718"/>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Down 13">
            <a:extLst>
              <a:ext uri="{FF2B5EF4-FFF2-40B4-BE49-F238E27FC236}">
                <a16:creationId xmlns:a16="http://schemas.microsoft.com/office/drawing/2014/main" id="{3DFBA692-7621-4BB8-AE73-6DB3F670E42E}"/>
              </a:ext>
            </a:extLst>
          </p:cNvPr>
          <p:cNvSpPr/>
          <p:nvPr/>
        </p:nvSpPr>
        <p:spPr>
          <a:xfrm rot="10800000" flipH="1">
            <a:off x="1225925" y="4840941"/>
            <a:ext cx="3361764" cy="833718"/>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A1F8F34F-9D25-4C06-B893-2F7C56C47CB1}"/>
              </a:ext>
            </a:extLst>
          </p:cNvPr>
          <p:cNvSpPr txBox="1"/>
          <p:nvPr/>
        </p:nvSpPr>
        <p:spPr>
          <a:xfrm>
            <a:off x="80682" y="3577456"/>
            <a:ext cx="2877671" cy="1323439"/>
          </a:xfrm>
          <a:prstGeom prst="rect">
            <a:avLst/>
          </a:prstGeom>
          <a:noFill/>
        </p:spPr>
        <p:txBody>
          <a:bodyPr wrap="square" rtlCol="0">
            <a:spAutoFit/>
          </a:bodyPr>
          <a:lstStyle/>
          <a:p>
            <a:r>
              <a:rPr lang="en-US" sz="2000" dirty="0"/>
              <a:t>There will be 1 ½” at the top and bottom. </a:t>
            </a:r>
          </a:p>
          <a:p>
            <a:r>
              <a:rPr lang="en-US" sz="2000" dirty="0"/>
              <a:t>This leaves 3” In the middle</a:t>
            </a:r>
          </a:p>
        </p:txBody>
      </p:sp>
      <p:sp>
        <p:nvSpPr>
          <p:cNvPr id="16" name="Arrow: Left 15">
            <a:extLst>
              <a:ext uri="{FF2B5EF4-FFF2-40B4-BE49-F238E27FC236}">
                <a16:creationId xmlns:a16="http://schemas.microsoft.com/office/drawing/2014/main" id="{227C6E79-A133-4459-9C50-41741044CA4D}"/>
              </a:ext>
            </a:extLst>
          </p:cNvPr>
          <p:cNvSpPr/>
          <p:nvPr/>
        </p:nvSpPr>
        <p:spPr>
          <a:xfrm rot="19126313">
            <a:off x="8551748" y="2719065"/>
            <a:ext cx="2192010" cy="574236"/>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Left 17">
            <a:extLst>
              <a:ext uri="{FF2B5EF4-FFF2-40B4-BE49-F238E27FC236}">
                <a16:creationId xmlns:a16="http://schemas.microsoft.com/office/drawing/2014/main" id="{659820C4-8DE0-495F-8F9A-5692BC73CE0E}"/>
              </a:ext>
            </a:extLst>
          </p:cNvPr>
          <p:cNvSpPr/>
          <p:nvPr/>
        </p:nvSpPr>
        <p:spPr>
          <a:xfrm rot="1947610">
            <a:off x="8599536" y="5103302"/>
            <a:ext cx="2075040" cy="497255"/>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8B77F4E-F20B-4575-BDEB-EF4E2FE12C6E}"/>
              </a:ext>
            </a:extLst>
          </p:cNvPr>
          <p:cNvSpPr txBox="1"/>
          <p:nvPr/>
        </p:nvSpPr>
        <p:spPr>
          <a:xfrm>
            <a:off x="9578224" y="3236894"/>
            <a:ext cx="2594066" cy="1938992"/>
          </a:xfrm>
          <a:prstGeom prst="rect">
            <a:avLst/>
          </a:prstGeom>
          <a:noFill/>
        </p:spPr>
        <p:txBody>
          <a:bodyPr wrap="square" rtlCol="0">
            <a:spAutoFit/>
          </a:bodyPr>
          <a:lstStyle/>
          <a:p>
            <a:r>
              <a:rPr lang="en-US" sz="2000" dirty="0"/>
              <a:t>Measure and mark every 3” along both of those lines you drew 1 ½” down and up your page. This will create 8 squares!</a:t>
            </a:r>
          </a:p>
        </p:txBody>
      </p:sp>
      <p:sp>
        <p:nvSpPr>
          <p:cNvPr id="20" name="TextBox 19">
            <a:extLst>
              <a:ext uri="{FF2B5EF4-FFF2-40B4-BE49-F238E27FC236}">
                <a16:creationId xmlns:a16="http://schemas.microsoft.com/office/drawing/2014/main" id="{F070F985-3873-4B20-8B83-C9FC43F0349F}"/>
              </a:ext>
            </a:extLst>
          </p:cNvPr>
          <p:cNvSpPr txBox="1"/>
          <p:nvPr/>
        </p:nvSpPr>
        <p:spPr>
          <a:xfrm>
            <a:off x="470648" y="5849471"/>
            <a:ext cx="9345706" cy="707886"/>
          </a:xfrm>
          <a:prstGeom prst="rect">
            <a:avLst/>
          </a:prstGeom>
          <a:noFill/>
        </p:spPr>
        <p:txBody>
          <a:bodyPr wrap="square" rtlCol="0">
            <a:spAutoFit/>
          </a:bodyPr>
          <a:lstStyle/>
          <a:p>
            <a:r>
              <a:rPr lang="en-US" sz="2000" dirty="0"/>
              <a:t>The first and eighth squares will be left empty because those are your margins. Your first object will start in “box #2” if you haven’t erased the lines yet. </a:t>
            </a:r>
          </a:p>
        </p:txBody>
      </p:sp>
    </p:spTree>
    <p:extLst>
      <p:ext uri="{BB962C8B-B14F-4D97-AF65-F5344CB8AC3E}">
        <p14:creationId xmlns:p14="http://schemas.microsoft.com/office/powerpoint/2010/main" val="241276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24A2-480D-40D0-8DD7-434943037A42}"/>
              </a:ext>
            </a:extLst>
          </p:cNvPr>
          <p:cNvSpPr>
            <a:spLocks noGrp="1"/>
          </p:cNvSpPr>
          <p:nvPr>
            <p:ph type="title"/>
          </p:nvPr>
        </p:nvSpPr>
        <p:spPr/>
        <p:txBody>
          <a:bodyPr/>
          <a:lstStyle/>
          <a:p>
            <a:r>
              <a:rPr lang="en-US" dirty="0"/>
              <a:t>Next</a:t>
            </a:r>
          </a:p>
        </p:txBody>
      </p:sp>
      <p:sp>
        <p:nvSpPr>
          <p:cNvPr id="3" name="Content Placeholder 2">
            <a:extLst>
              <a:ext uri="{FF2B5EF4-FFF2-40B4-BE49-F238E27FC236}">
                <a16:creationId xmlns:a16="http://schemas.microsoft.com/office/drawing/2014/main" id="{4B75DAA9-B5F1-49D4-98AB-51C996ACE918}"/>
              </a:ext>
            </a:extLst>
          </p:cNvPr>
          <p:cNvSpPr>
            <a:spLocks noGrp="1"/>
          </p:cNvSpPr>
          <p:nvPr>
            <p:ph idx="1"/>
          </p:nvPr>
        </p:nvSpPr>
        <p:spPr>
          <a:xfrm>
            <a:off x="242047" y="1734671"/>
            <a:ext cx="11577918" cy="4867835"/>
          </a:xfrm>
        </p:spPr>
        <p:txBody>
          <a:bodyPr>
            <a:normAutofit/>
          </a:bodyPr>
          <a:lstStyle/>
          <a:p>
            <a:r>
              <a:rPr lang="en-US" dirty="0"/>
              <a:t>Begin drawing your first object (the umbrella) in the first actual box (not the margin)</a:t>
            </a:r>
          </a:p>
          <a:p>
            <a:r>
              <a:rPr lang="en-US" dirty="0"/>
              <a:t>In the last actual box (not the margin), draw your second </a:t>
            </a:r>
            <a:r>
              <a:rPr lang="en-US" b="1" dirty="0"/>
              <a:t>image</a:t>
            </a:r>
            <a:r>
              <a:rPr lang="en-US" dirty="0"/>
              <a:t> (the teacup)</a:t>
            </a:r>
          </a:p>
          <a:p>
            <a:endParaRPr lang="en-US" dirty="0"/>
          </a:p>
          <a:p>
            <a:r>
              <a:rPr lang="en-US" dirty="0"/>
              <a:t>In box 2, your first object will look less detailed, maybe the shape changes a bit</a:t>
            </a:r>
          </a:p>
          <a:p>
            <a:r>
              <a:rPr lang="en-US" dirty="0"/>
              <a:t>In box 5, your second object will look less detailed, maybe the shape changes a bit</a:t>
            </a:r>
          </a:p>
          <a:p>
            <a:endParaRPr lang="en-US" dirty="0"/>
          </a:p>
          <a:p>
            <a:r>
              <a:rPr lang="en-US" dirty="0"/>
              <a:t>In box 3, your object will look completely morphed from the original object and nothing like the second object, but should have some details that show the object’s transition.</a:t>
            </a:r>
          </a:p>
          <a:p>
            <a:r>
              <a:rPr lang="en-US" dirty="0"/>
              <a:t>In box 4, it will be the same, but with more details that show characteristics of object 2 instead of object 1</a:t>
            </a:r>
          </a:p>
          <a:p>
            <a:endParaRPr lang="en-US" dirty="0"/>
          </a:p>
          <a:p>
            <a:r>
              <a:rPr lang="en-US" dirty="0"/>
              <a:t>See my example for reference. I will make it very large on the next slide. </a:t>
            </a:r>
          </a:p>
        </p:txBody>
      </p:sp>
    </p:spTree>
    <p:extLst>
      <p:ext uri="{BB962C8B-B14F-4D97-AF65-F5344CB8AC3E}">
        <p14:creationId xmlns:p14="http://schemas.microsoft.com/office/powerpoint/2010/main" val="4284179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60EE-A2F4-4076-B586-956E189769D9}"/>
              </a:ext>
            </a:extLst>
          </p:cNvPr>
          <p:cNvSpPr>
            <a:spLocks noGrp="1"/>
          </p:cNvSpPr>
          <p:nvPr>
            <p:ph type="title"/>
          </p:nvPr>
        </p:nvSpPr>
        <p:spPr>
          <a:xfrm>
            <a:off x="80484" y="50361"/>
            <a:ext cx="11369040" cy="2301240"/>
          </a:xfrm>
        </p:spPr>
        <p:txBody>
          <a:bodyPr>
            <a:normAutofit/>
          </a:bodyPr>
          <a:lstStyle/>
          <a:p>
            <a:r>
              <a:rPr lang="en-US" sz="2400" dirty="0">
                <a:latin typeface="Arial" panose="020B0604020202020204" pitchFamily="34" charset="0"/>
                <a:cs typeface="Arial" panose="020B0604020202020204" pitchFamily="34" charset="0"/>
              </a:rPr>
              <a:t>Box 1: Full umbrella	with details.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Box 2: Umbrella-like, less details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Box 3: Umbrella characteristics, not a lot of detail</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Box 4: Still has characteristics of umbrella, but more of a cup</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Box 5: Cup-like, missing some details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Box 6: Full cup with details.</a:t>
            </a:r>
          </a:p>
        </p:txBody>
      </p:sp>
      <p:pic>
        <p:nvPicPr>
          <p:cNvPr id="4" name="Content Placeholder 4">
            <a:extLst>
              <a:ext uri="{FF2B5EF4-FFF2-40B4-BE49-F238E27FC236}">
                <a16:creationId xmlns:a16="http://schemas.microsoft.com/office/drawing/2014/main" id="{2D3182C2-25E6-4994-9660-480D3061D642}"/>
              </a:ext>
            </a:extLst>
          </p:cNvPr>
          <p:cNvPicPr>
            <a:picLocks noGrp="1" noChangeAspect="1"/>
          </p:cNvPicPr>
          <p:nvPr>
            <p:ph idx="1"/>
          </p:nvPr>
        </p:nvPicPr>
        <p:blipFill>
          <a:blip r:embed="rId2"/>
          <a:stretch>
            <a:fillRect/>
          </a:stretch>
        </p:blipFill>
        <p:spPr>
          <a:xfrm>
            <a:off x="80484" y="2588110"/>
            <a:ext cx="11704718" cy="4170781"/>
          </a:xfrm>
        </p:spPr>
      </p:pic>
      <p:sp>
        <p:nvSpPr>
          <p:cNvPr id="5" name="Arrow: Striped Right 4">
            <a:extLst>
              <a:ext uri="{FF2B5EF4-FFF2-40B4-BE49-F238E27FC236}">
                <a16:creationId xmlns:a16="http://schemas.microsoft.com/office/drawing/2014/main" id="{C0CC9096-B2AB-4D88-876B-FA79F600050A}"/>
              </a:ext>
            </a:extLst>
          </p:cNvPr>
          <p:cNvSpPr/>
          <p:nvPr/>
        </p:nvSpPr>
        <p:spPr>
          <a:xfrm rot="7355892">
            <a:off x="7915588" y="2661045"/>
            <a:ext cx="1707913" cy="48962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xplosion: 8 Points 5">
            <a:extLst>
              <a:ext uri="{FF2B5EF4-FFF2-40B4-BE49-F238E27FC236}">
                <a16:creationId xmlns:a16="http://schemas.microsoft.com/office/drawing/2014/main" id="{E21B3A27-DC71-4BC3-BD23-E2936CDEFDEE}"/>
              </a:ext>
            </a:extLst>
          </p:cNvPr>
          <p:cNvSpPr/>
          <p:nvPr/>
        </p:nvSpPr>
        <p:spPr>
          <a:xfrm>
            <a:off x="8263664" y="-196385"/>
            <a:ext cx="4433047" cy="3488746"/>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 out the depth of color with different greens &amp; yellow</a:t>
            </a:r>
          </a:p>
        </p:txBody>
      </p:sp>
    </p:spTree>
    <p:extLst>
      <p:ext uri="{BB962C8B-B14F-4D97-AF65-F5344CB8AC3E}">
        <p14:creationId xmlns:p14="http://schemas.microsoft.com/office/powerpoint/2010/main" val="136173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5851-6E4E-4E17-9335-B418AFF20C83}"/>
              </a:ext>
            </a:extLst>
          </p:cNvPr>
          <p:cNvSpPr>
            <a:spLocks noGrp="1"/>
          </p:cNvSpPr>
          <p:nvPr>
            <p:ph type="title"/>
          </p:nvPr>
        </p:nvSpPr>
        <p:spPr/>
        <p:txBody>
          <a:bodyPr/>
          <a:lstStyle/>
          <a:p>
            <a:r>
              <a:rPr lang="en-US" dirty="0"/>
              <a:t>Think…</a:t>
            </a:r>
          </a:p>
        </p:txBody>
      </p:sp>
      <p:sp>
        <p:nvSpPr>
          <p:cNvPr id="3" name="Content Placeholder 2">
            <a:extLst>
              <a:ext uri="{FF2B5EF4-FFF2-40B4-BE49-F238E27FC236}">
                <a16:creationId xmlns:a16="http://schemas.microsoft.com/office/drawing/2014/main" id="{9565E3E7-D18F-4E21-972E-C141F8C80F06}"/>
              </a:ext>
            </a:extLst>
          </p:cNvPr>
          <p:cNvSpPr>
            <a:spLocks noGrp="1"/>
          </p:cNvSpPr>
          <p:nvPr>
            <p:ph idx="1"/>
          </p:nvPr>
        </p:nvSpPr>
        <p:spPr>
          <a:xfrm>
            <a:off x="1069848" y="1788459"/>
            <a:ext cx="10058400" cy="4383741"/>
          </a:xfrm>
        </p:spPr>
        <p:txBody>
          <a:bodyPr/>
          <a:lstStyle/>
          <a:p>
            <a:r>
              <a:rPr lang="en-US" sz="2800" dirty="0"/>
              <a:t>Think about a time you thought one thing, but were pleasantly surprised that it was actually something entirely different.</a:t>
            </a:r>
          </a:p>
          <a:p>
            <a:pPr lvl="1"/>
            <a:r>
              <a:rPr lang="en-US" sz="2400" dirty="0"/>
              <a:t>Was this a place? (A holiday event with family you were sure would go wrong, but everyone got along)</a:t>
            </a:r>
          </a:p>
          <a:p>
            <a:pPr lvl="1"/>
            <a:r>
              <a:rPr lang="en-US" sz="2400" dirty="0"/>
              <a:t>A person? (Someone you thought was stuck up, but turned out to be one of your best friends)</a:t>
            </a:r>
          </a:p>
          <a:p>
            <a:r>
              <a:rPr lang="en-US" sz="2600" dirty="0"/>
              <a:t>Share this moment or memory with someone near you. </a:t>
            </a:r>
          </a:p>
          <a:p>
            <a:pPr lvl="1"/>
            <a:r>
              <a:rPr lang="en-US" sz="2400" dirty="0"/>
              <a:t>You spend 2 minutes sharing, they spend 2 minutes sharing</a:t>
            </a:r>
          </a:p>
          <a:p>
            <a:pPr lvl="1"/>
            <a:r>
              <a:rPr lang="en-US" sz="2400" dirty="0"/>
              <a:t>Go!</a:t>
            </a:r>
          </a:p>
        </p:txBody>
      </p:sp>
    </p:spTree>
    <p:extLst>
      <p:ext uri="{BB962C8B-B14F-4D97-AF65-F5344CB8AC3E}">
        <p14:creationId xmlns:p14="http://schemas.microsoft.com/office/powerpoint/2010/main" val="280136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035F-CBF2-4B33-BFEF-F34832AB34FE}"/>
              </a:ext>
            </a:extLst>
          </p:cNvPr>
          <p:cNvSpPr>
            <a:spLocks noGrp="1"/>
          </p:cNvSpPr>
          <p:nvPr>
            <p:ph type="title"/>
          </p:nvPr>
        </p:nvSpPr>
        <p:spPr/>
        <p:txBody>
          <a:bodyPr/>
          <a:lstStyle/>
          <a:p>
            <a:r>
              <a:rPr lang="en-US" dirty="0"/>
              <a:t>As you work:</a:t>
            </a:r>
          </a:p>
        </p:txBody>
      </p:sp>
      <p:sp>
        <p:nvSpPr>
          <p:cNvPr id="3" name="Content Placeholder 2">
            <a:extLst>
              <a:ext uri="{FF2B5EF4-FFF2-40B4-BE49-F238E27FC236}">
                <a16:creationId xmlns:a16="http://schemas.microsoft.com/office/drawing/2014/main" id="{53098D2E-9161-4433-A6EA-A87D56F67D98}"/>
              </a:ext>
            </a:extLst>
          </p:cNvPr>
          <p:cNvSpPr>
            <a:spLocks noGrp="1"/>
          </p:cNvSpPr>
          <p:nvPr>
            <p:ph idx="1"/>
          </p:nvPr>
        </p:nvSpPr>
        <p:spPr>
          <a:xfrm>
            <a:off x="215153" y="1653988"/>
            <a:ext cx="11483788" cy="4975412"/>
          </a:xfrm>
        </p:spPr>
        <p:txBody>
          <a:bodyPr>
            <a:normAutofit/>
          </a:bodyPr>
          <a:lstStyle/>
          <a:p>
            <a:r>
              <a:rPr lang="en-US" sz="2400" dirty="0"/>
              <a:t>You will have daily grades.</a:t>
            </a:r>
          </a:p>
          <a:p>
            <a:r>
              <a:rPr lang="en-US" sz="2400" dirty="0"/>
              <a:t>So far – Grades are Formative unless stated otherwise</a:t>
            </a:r>
          </a:p>
          <a:p>
            <a:pPr lvl="1"/>
            <a:r>
              <a:rPr lang="en-US" sz="2000" dirty="0"/>
              <a:t>Value shading review sheet</a:t>
            </a:r>
          </a:p>
          <a:p>
            <a:pPr lvl="1"/>
            <a:r>
              <a:rPr lang="en-US" sz="2000" dirty="0"/>
              <a:t>Sketching page (top)</a:t>
            </a:r>
          </a:p>
          <a:p>
            <a:pPr lvl="1"/>
            <a:r>
              <a:rPr lang="en-US" sz="2000" dirty="0"/>
              <a:t>Sketching page (bottom – in color, following directions)</a:t>
            </a:r>
          </a:p>
          <a:p>
            <a:pPr lvl="1"/>
            <a:r>
              <a:rPr lang="en-US" sz="2000" dirty="0"/>
              <a:t>Measuring final paper – SUMMATIVE</a:t>
            </a:r>
          </a:p>
          <a:p>
            <a:pPr lvl="1"/>
            <a:r>
              <a:rPr lang="en-US" sz="2000" dirty="0"/>
              <a:t>Drawing your metamorphosis in your final paper</a:t>
            </a:r>
          </a:p>
          <a:p>
            <a:r>
              <a:rPr lang="en-US" sz="2400" dirty="0"/>
              <a:t>For the rest of the project: Stay on pace with the class/grades – All Formatives</a:t>
            </a:r>
          </a:p>
          <a:p>
            <a:pPr lvl="1"/>
            <a:r>
              <a:rPr lang="en-US" sz="2000" dirty="0"/>
              <a:t>Day 1: complete box 1 and begin box 2</a:t>
            </a:r>
          </a:p>
          <a:p>
            <a:pPr lvl="1"/>
            <a:r>
              <a:rPr lang="en-US" sz="2000" dirty="0"/>
              <a:t>Day 2: complete box 3 and continue box 2</a:t>
            </a:r>
          </a:p>
          <a:p>
            <a:pPr lvl="1"/>
            <a:r>
              <a:rPr lang="en-US" sz="2000" dirty="0"/>
              <a:t>Day 3: complete box 4 and finish box 2 – 2 boxes, 2 grades</a:t>
            </a:r>
          </a:p>
          <a:p>
            <a:pPr lvl="1"/>
            <a:r>
              <a:rPr lang="en-US" sz="2000" dirty="0"/>
              <a:t>Day 4: complete box 5 and 6</a:t>
            </a:r>
          </a:p>
          <a:p>
            <a:pPr lvl="1"/>
            <a:r>
              <a:rPr lang="en-US" sz="2000" dirty="0"/>
              <a:t>Day 5: outline your boxes in sharpie and with marker – Pick UP your ruler, do not slide it!</a:t>
            </a:r>
            <a:endParaRPr lang="en-US" dirty="0"/>
          </a:p>
        </p:txBody>
      </p:sp>
    </p:spTree>
    <p:extLst>
      <p:ext uri="{BB962C8B-B14F-4D97-AF65-F5344CB8AC3E}">
        <p14:creationId xmlns:p14="http://schemas.microsoft.com/office/powerpoint/2010/main" val="199992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841F-0FBE-4E64-9992-E756E3B309A7}"/>
              </a:ext>
            </a:extLst>
          </p:cNvPr>
          <p:cNvSpPr>
            <a:spLocks noGrp="1"/>
          </p:cNvSpPr>
          <p:nvPr>
            <p:ph type="title"/>
          </p:nvPr>
        </p:nvSpPr>
        <p:spPr/>
        <p:txBody>
          <a:bodyPr/>
          <a:lstStyle/>
          <a:p>
            <a:r>
              <a:rPr lang="en-US" dirty="0"/>
              <a:t>Outlining in black:</a:t>
            </a:r>
          </a:p>
        </p:txBody>
      </p:sp>
      <p:sp>
        <p:nvSpPr>
          <p:cNvPr id="3" name="Content Placeholder 2">
            <a:extLst>
              <a:ext uri="{FF2B5EF4-FFF2-40B4-BE49-F238E27FC236}">
                <a16:creationId xmlns:a16="http://schemas.microsoft.com/office/drawing/2014/main" id="{7F240C86-9D57-4EEF-A00F-063F79E867C6}"/>
              </a:ext>
            </a:extLst>
          </p:cNvPr>
          <p:cNvSpPr>
            <a:spLocks noGrp="1"/>
          </p:cNvSpPr>
          <p:nvPr>
            <p:ph idx="1"/>
          </p:nvPr>
        </p:nvSpPr>
        <p:spPr>
          <a:xfrm>
            <a:off x="336176" y="1775013"/>
            <a:ext cx="11040036" cy="4814046"/>
          </a:xfrm>
        </p:spPr>
        <p:txBody>
          <a:bodyPr>
            <a:normAutofit lnSpcReduction="10000"/>
          </a:bodyPr>
          <a:lstStyle/>
          <a:p>
            <a:r>
              <a:rPr lang="en-US" sz="2400" dirty="0"/>
              <a:t>You will use your ruler and a black sharpie marker (not the pen one)</a:t>
            </a:r>
          </a:p>
          <a:p>
            <a:r>
              <a:rPr lang="en-US" sz="2400" dirty="0"/>
              <a:t>Lay your ruler down and follow along the line </a:t>
            </a:r>
          </a:p>
          <a:p>
            <a:r>
              <a:rPr lang="en-US" sz="2400" dirty="0"/>
              <a:t>WAIT 5 SECONDS</a:t>
            </a:r>
          </a:p>
          <a:p>
            <a:r>
              <a:rPr lang="en-US" sz="2400" dirty="0"/>
              <a:t>PICK UP YOUR RULER</a:t>
            </a:r>
          </a:p>
          <a:p>
            <a:pPr lvl="1"/>
            <a:r>
              <a:rPr lang="en-US" sz="2000" dirty="0"/>
              <a:t>Do NOT slide your ruler! </a:t>
            </a:r>
          </a:p>
          <a:p>
            <a:pPr lvl="1"/>
            <a:r>
              <a:rPr lang="en-US" sz="2000" dirty="0"/>
              <a:t>Your lines will smear</a:t>
            </a:r>
          </a:p>
          <a:p>
            <a:pPr lvl="1"/>
            <a:r>
              <a:rPr lang="en-US" sz="2000" dirty="0"/>
              <a:t>Your mat will be ruined</a:t>
            </a:r>
          </a:p>
          <a:p>
            <a:pPr lvl="1"/>
            <a:r>
              <a:rPr lang="en-US" sz="2000" dirty="0"/>
              <a:t>You do not get white out for this if you don’t follow directions!</a:t>
            </a:r>
          </a:p>
          <a:p>
            <a:r>
              <a:rPr lang="en-US" sz="2400" dirty="0"/>
              <a:t>Continue the process for the entire outside of the box and between each box</a:t>
            </a:r>
          </a:p>
          <a:p>
            <a:r>
              <a:rPr lang="en-US" sz="2400" dirty="0"/>
              <a:t>Take. Your. Time.</a:t>
            </a:r>
          </a:p>
          <a:p>
            <a:r>
              <a:rPr lang="en-US" sz="2400" dirty="0"/>
              <a:t>When finished, name on the back and complete your self reflection rubric &amp; Artist statement. Place both on </a:t>
            </a:r>
            <a:r>
              <a:rPr lang="en-US" sz="2400"/>
              <a:t>the countertop.</a:t>
            </a:r>
            <a:endParaRPr lang="en-US" dirty="0"/>
          </a:p>
        </p:txBody>
      </p:sp>
    </p:spTree>
    <p:extLst>
      <p:ext uri="{BB962C8B-B14F-4D97-AF65-F5344CB8AC3E}">
        <p14:creationId xmlns:p14="http://schemas.microsoft.com/office/powerpoint/2010/main" val="395057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0478-F7F1-4E84-85EC-64CF4A8D4A1E}"/>
              </a:ext>
            </a:extLst>
          </p:cNvPr>
          <p:cNvSpPr>
            <a:spLocks noGrp="1"/>
          </p:cNvSpPr>
          <p:nvPr>
            <p:ph type="title"/>
          </p:nvPr>
        </p:nvSpPr>
        <p:spPr/>
        <p:txBody>
          <a:bodyPr/>
          <a:lstStyle/>
          <a:p>
            <a:r>
              <a:rPr lang="en-US" dirty="0"/>
              <a:t>Think…</a:t>
            </a:r>
          </a:p>
        </p:txBody>
      </p:sp>
      <p:sp>
        <p:nvSpPr>
          <p:cNvPr id="3" name="Content Placeholder 2">
            <a:extLst>
              <a:ext uri="{FF2B5EF4-FFF2-40B4-BE49-F238E27FC236}">
                <a16:creationId xmlns:a16="http://schemas.microsoft.com/office/drawing/2014/main" id="{1480922F-E09C-4B04-8D5C-8938DDFF1E81}"/>
              </a:ext>
            </a:extLst>
          </p:cNvPr>
          <p:cNvSpPr>
            <a:spLocks noGrp="1"/>
          </p:cNvSpPr>
          <p:nvPr>
            <p:ph idx="1"/>
          </p:nvPr>
        </p:nvSpPr>
        <p:spPr/>
        <p:txBody>
          <a:bodyPr>
            <a:normAutofit/>
          </a:bodyPr>
          <a:lstStyle/>
          <a:p>
            <a:r>
              <a:rPr lang="en-US" sz="2800" dirty="0"/>
              <a:t>What are things that change over time?</a:t>
            </a:r>
          </a:p>
        </p:txBody>
      </p:sp>
    </p:spTree>
    <p:extLst>
      <p:ext uri="{BB962C8B-B14F-4D97-AF65-F5344CB8AC3E}">
        <p14:creationId xmlns:p14="http://schemas.microsoft.com/office/powerpoint/2010/main" val="205248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6F5B-4D19-40A7-888B-EA64BD4D2869}"/>
              </a:ext>
            </a:extLst>
          </p:cNvPr>
          <p:cNvSpPr>
            <a:spLocks noGrp="1"/>
          </p:cNvSpPr>
          <p:nvPr>
            <p:ph type="title"/>
          </p:nvPr>
        </p:nvSpPr>
        <p:spPr/>
        <p:txBody>
          <a:bodyPr/>
          <a:lstStyle/>
          <a:p>
            <a:r>
              <a:rPr lang="en-US" dirty="0"/>
              <a:t>Think…</a:t>
            </a:r>
          </a:p>
        </p:txBody>
      </p:sp>
      <p:sp>
        <p:nvSpPr>
          <p:cNvPr id="3" name="Content Placeholder 2">
            <a:extLst>
              <a:ext uri="{FF2B5EF4-FFF2-40B4-BE49-F238E27FC236}">
                <a16:creationId xmlns:a16="http://schemas.microsoft.com/office/drawing/2014/main" id="{88C68E63-F204-4B86-A5E7-5EF0918BA846}"/>
              </a:ext>
            </a:extLst>
          </p:cNvPr>
          <p:cNvSpPr>
            <a:spLocks noGrp="1"/>
          </p:cNvSpPr>
          <p:nvPr>
            <p:ph idx="1"/>
          </p:nvPr>
        </p:nvSpPr>
        <p:spPr/>
        <p:txBody>
          <a:bodyPr>
            <a:normAutofit/>
          </a:bodyPr>
          <a:lstStyle/>
          <a:p>
            <a:r>
              <a:rPr lang="en-US" sz="2800" dirty="0"/>
              <a:t>What are things that change over time?</a:t>
            </a:r>
          </a:p>
          <a:p>
            <a:pPr lvl="1"/>
            <a:r>
              <a:rPr lang="en-US" sz="2600" dirty="0"/>
              <a:t>People</a:t>
            </a:r>
          </a:p>
          <a:p>
            <a:pPr lvl="1"/>
            <a:r>
              <a:rPr lang="en-US" sz="2600" dirty="0"/>
              <a:t>Places</a:t>
            </a:r>
          </a:p>
          <a:p>
            <a:pPr lvl="1"/>
            <a:r>
              <a:rPr lang="en-US" sz="2600" dirty="0"/>
              <a:t>Seasons</a:t>
            </a:r>
          </a:p>
          <a:p>
            <a:pPr lvl="1"/>
            <a:r>
              <a:rPr lang="en-US" sz="2600" dirty="0"/>
              <a:t>Weather</a:t>
            </a:r>
          </a:p>
          <a:p>
            <a:pPr lvl="1"/>
            <a:r>
              <a:rPr lang="en-US" sz="2600" dirty="0"/>
              <a:t>What else did you come up with?</a:t>
            </a:r>
          </a:p>
          <a:p>
            <a:pPr lvl="2"/>
            <a:r>
              <a:rPr lang="en-US" sz="2400" dirty="0"/>
              <a:t>Clouds… How do clouds change over time?</a:t>
            </a:r>
          </a:p>
          <a:p>
            <a:pPr lvl="2"/>
            <a:r>
              <a:rPr lang="en-US" sz="2400" dirty="0"/>
              <a:t>Have you ever looked at a cloud and said “Look! I see a cat” and then the wind blows and the cat suddenly turns into an alligator? </a:t>
            </a:r>
          </a:p>
        </p:txBody>
      </p:sp>
    </p:spTree>
    <p:extLst>
      <p:ext uri="{BB962C8B-B14F-4D97-AF65-F5344CB8AC3E}">
        <p14:creationId xmlns:p14="http://schemas.microsoft.com/office/powerpoint/2010/main" val="172198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B33F-2539-4D19-9CC3-125E2058CBAB}"/>
              </a:ext>
            </a:extLst>
          </p:cNvPr>
          <p:cNvSpPr>
            <a:spLocks noGrp="1"/>
          </p:cNvSpPr>
          <p:nvPr>
            <p:ph type="title"/>
          </p:nvPr>
        </p:nvSpPr>
        <p:spPr/>
        <p:txBody>
          <a:bodyPr/>
          <a:lstStyle/>
          <a:p>
            <a:r>
              <a:rPr lang="en-US" dirty="0"/>
              <a:t>Metamorphosis</a:t>
            </a:r>
          </a:p>
        </p:txBody>
      </p:sp>
      <p:sp>
        <p:nvSpPr>
          <p:cNvPr id="3" name="Content Placeholder 2">
            <a:extLst>
              <a:ext uri="{FF2B5EF4-FFF2-40B4-BE49-F238E27FC236}">
                <a16:creationId xmlns:a16="http://schemas.microsoft.com/office/drawing/2014/main" id="{E9F6D6BA-DB76-489C-92A0-F046DC88CD60}"/>
              </a:ext>
            </a:extLst>
          </p:cNvPr>
          <p:cNvSpPr>
            <a:spLocks noGrp="1"/>
          </p:cNvSpPr>
          <p:nvPr>
            <p:ph idx="1"/>
          </p:nvPr>
        </p:nvSpPr>
        <p:spPr/>
        <p:txBody>
          <a:bodyPr>
            <a:normAutofit/>
          </a:bodyPr>
          <a:lstStyle/>
          <a:p>
            <a:r>
              <a:rPr lang="en-US" sz="2800" dirty="0"/>
              <a:t>What does that mean?</a:t>
            </a:r>
          </a:p>
          <a:p>
            <a:pPr lvl="1"/>
            <a:r>
              <a:rPr lang="en-US" sz="2600" dirty="0"/>
              <a:t>Break down the word</a:t>
            </a:r>
          </a:p>
          <a:p>
            <a:pPr lvl="1"/>
            <a:r>
              <a:rPr lang="en-US" sz="2600" dirty="0"/>
              <a:t>What part of the word looks familiar to you?</a:t>
            </a:r>
          </a:p>
          <a:p>
            <a:pPr lvl="2"/>
            <a:r>
              <a:rPr lang="en-US" sz="2400" dirty="0"/>
              <a:t>Morph? &gt; What does it mean to morph?</a:t>
            </a:r>
          </a:p>
          <a:p>
            <a:pPr lvl="1"/>
            <a:endParaRPr lang="en-US" sz="2600" dirty="0"/>
          </a:p>
          <a:p>
            <a:pPr lvl="1"/>
            <a:r>
              <a:rPr lang="en-US" sz="2600" dirty="0"/>
              <a:t>A metamorphosis is a transition from one object to another.</a:t>
            </a:r>
          </a:p>
          <a:p>
            <a:pPr lvl="2"/>
            <a:r>
              <a:rPr lang="en-US" sz="2400" dirty="0"/>
              <a:t>That’s what we’re doing with this project!</a:t>
            </a:r>
          </a:p>
        </p:txBody>
      </p:sp>
    </p:spTree>
    <p:extLst>
      <p:ext uri="{BB962C8B-B14F-4D97-AF65-F5344CB8AC3E}">
        <p14:creationId xmlns:p14="http://schemas.microsoft.com/office/powerpoint/2010/main" val="183869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B054-825E-42F7-A4E1-1A281FC89792}"/>
              </a:ext>
            </a:extLst>
          </p:cNvPr>
          <p:cNvSpPr>
            <a:spLocks noGrp="1"/>
          </p:cNvSpPr>
          <p:nvPr>
            <p:ph type="title"/>
          </p:nvPr>
        </p:nvSpPr>
        <p:spPr/>
        <p:txBody>
          <a:bodyPr/>
          <a:lstStyle/>
          <a:p>
            <a:r>
              <a:rPr lang="en-US" dirty="0"/>
              <a:t>List… </a:t>
            </a:r>
          </a:p>
        </p:txBody>
      </p:sp>
      <p:sp>
        <p:nvSpPr>
          <p:cNvPr id="3" name="Content Placeholder 2">
            <a:extLst>
              <a:ext uri="{FF2B5EF4-FFF2-40B4-BE49-F238E27FC236}">
                <a16:creationId xmlns:a16="http://schemas.microsoft.com/office/drawing/2014/main" id="{9B644635-0CBD-4ACF-9C37-EFF4BAA4C29E}"/>
              </a:ext>
            </a:extLst>
          </p:cNvPr>
          <p:cNvSpPr>
            <a:spLocks noGrp="1"/>
          </p:cNvSpPr>
          <p:nvPr>
            <p:ph idx="1"/>
          </p:nvPr>
        </p:nvSpPr>
        <p:spPr/>
        <p:txBody>
          <a:bodyPr>
            <a:normAutofit/>
          </a:bodyPr>
          <a:lstStyle/>
          <a:p>
            <a:r>
              <a:rPr lang="en-US" sz="2800" dirty="0"/>
              <a:t>In 3 minutes, see how many objects you can list on a sheet of paper. </a:t>
            </a:r>
          </a:p>
          <a:p>
            <a:r>
              <a:rPr lang="en-US" sz="2800" dirty="0"/>
              <a:t>Do this silently</a:t>
            </a:r>
          </a:p>
          <a:p>
            <a:r>
              <a:rPr lang="en-US" sz="2800" dirty="0"/>
              <a:t>Person with the most objects listed will get a prize</a:t>
            </a:r>
          </a:p>
          <a:p>
            <a:endParaRPr lang="en-US" sz="2800" dirty="0"/>
          </a:p>
        </p:txBody>
      </p:sp>
    </p:spTree>
    <p:extLst>
      <p:ext uri="{BB962C8B-B14F-4D97-AF65-F5344CB8AC3E}">
        <p14:creationId xmlns:p14="http://schemas.microsoft.com/office/powerpoint/2010/main" val="120029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111E-A94B-4AF2-B034-838841E43256}"/>
              </a:ext>
            </a:extLst>
          </p:cNvPr>
          <p:cNvSpPr>
            <a:spLocks noGrp="1"/>
          </p:cNvSpPr>
          <p:nvPr>
            <p:ph type="title"/>
          </p:nvPr>
        </p:nvSpPr>
        <p:spPr/>
        <p:txBody>
          <a:bodyPr/>
          <a:lstStyle/>
          <a:p>
            <a:r>
              <a:rPr lang="en-US" dirty="0"/>
              <a:t>List…</a:t>
            </a:r>
          </a:p>
        </p:txBody>
      </p:sp>
      <p:sp>
        <p:nvSpPr>
          <p:cNvPr id="3" name="Content Placeholder 2">
            <a:extLst>
              <a:ext uri="{FF2B5EF4-FFF2-40B4-BE49-F238E27FC236}">
                <a16:creationId xmlns:a16="http://schemas.microsoft.com/office/drawing/2014/main" id="{FA957797-AF5F-4816-8978-16F2EC14B9E5}"/>
              </a:ext>
            </a:extLst>
          </p:cNvPr>
          <p:cNvSpPr>
            <a:spLocks noGrp="1"/>
          </p:cNvSpPr>
          <p:nvPr>
            <p:ph idx="1"/>
          </p:nvPr>
        </p:nvSpPr>
        <p:spPr/>
        <p:txBody>
          <a:bodyPr/>
          <a:lstStyle/>
          <a:p>
            <a:r>
              <a:rPr lang="en-US" sz="2800" dirty="0"/>
              <a:t>In 3 minutes, see how many objects you can list on a sheet of paper. </a:t>
            </a:r>
          </a:p>
          <a:p>
            <a:r>
              <a:rPr lang="en-US" sz="2800" dirty="0"/>
              <a:t>Do this silently</a:t>
            </a:r>
          </a:p>
          <a:p>
            <a:r>
              <a:rPr lang="en-US" sz="2800" dirty="0"/>
              <a:t>Person with the most objects listed will get a prize</a:t>
            </a:r>
          </a:p>
          <a:p>
            <a:endParaRPr lang="en-US" sz="2800" dirty="0"/>
          </a:p>
          <a:p>
            <a:r>
              <a:rPr lang="en-US" sz="2800" dirty="0"/>
              <a:t>Just kidding.. I only wanted to see how quiet you could be. </a:t>
            </a:r>
          </a:p>
        </p:txBody>
      </p:sp>
    </p:spTree>
    <p:extLst>
      <p:ext uri="{BB962C8B-B14F-4D97-AF65-F5344CB8AC3E}">
        <p14:creationId xmlns:p14="http://schemas.microsoft.com/office/powerpoint/2010/main" val="161865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7C25-7F33-4143-82C4-4FB3092DB0FC}"/>
              </a:ext>
            </a:extLst>
          </p:cNvPr>
          <p:cNvSpPr>
            <a:spLocks noGrp="1"/>
          </p:cNvSpPr>
          <p:nvPr>
            <p:ph type="title"/>
          </p:nvPr>
        </p:nvSpPr>
        <p:spPr/>
        <p:txBody>
          <a:bodyPr/>
          <a:lstStyle/>
          <a:p>
            <a:r>
              <a:rPr lang="en-US" dirty="0"/>
              <a:t>Now that you’re fired up!</a:t>
            </a:r>
          </a:p>
        </p:txBody>
      </p:sp>
      <p:sp>
        <p:nvSpPr>
          <p:cNvPr id="3" name="Content Placeholder 2">
            <a:extLst>
              <a:ext uri="{FF2B5EF4-FFF2-40B4-BE49-F238E27FC236}">
                <a16:creationId xmlns:a16="http://schemas.microsoft.com/office/drawing/2014/main" id="{E9BF898D-ED46-4C3A-A44B-9BD329BD830A}"/>
              </a:ext>
            </a:extLst>
          </p:cNvPr>
          <p:cNvSpPr>
            <a:spLocks noGrp="1"/>
          </p:cNvSpPr>
          <p:nvPr>
            <p:ph idx="1"/>
          </p:nvPr>
        </p:nvSpPr>
        <p:spPr/>
        <p:txBody>
          <a:bodyPr>
            <a:normAutofit/>
          </a:bodyPr>
          <a:lstStyle/>
          <a:p>
            <a:r>
              <a:rPr lang="en-US" sz="2800" dirty="0"/>
              <a:t>Let’s review some information quickly:</a:t>
            </a:r>
          </a:p>
          <a:p>
            <a:pPr lvl="1"/>
            <a:r>
              <a:rPr lang="en-US" sz="2600" dirty="0"/>
              <a:t>Value:</a:t>
            </a:r>
          </a:p>
          <a:p>
            <a:pPr lvl="2"/>
            <a:r>
              <a:rPr lang="en-US" sz="2400" dirty="0"/>
              <a:t>Name 5 different value shading techniques</a:t>
            </a:r>
          </a:p>
        </p:txBody>
      </p:sp>
    </p:spTree>
    <p:extLst>
      <p:ext uri="{BB962C8B-B14F-4D97-AF65-F5344CB8AC3E}">
        <p14:creationId xmlns:p14="http://schemas.microsoft.com/office/powerpoint/2010/main" val="273798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90EF-6F33-4629-8A9F-C7149A89AB36}"/>
              </a:ext>
            </a:extLst>
          </p:cNvPr>
          <p:cNvSpPr>
            <a:spLocks noGrp="1"/>
          </p:cNvSpPr>
          <p:nvPr>
            <p:ph type="title"/>
          </p:nvPr>
        </p:nvSpPr>
        <p:spPr/>
        <p:txBody>
          <a:bodyPr/>
          <a:lstStyle/>
          <a:p>
            <a:r>
              <a:rPr lang="en-US" dirty="0"/>
              <a:t>Now that you’re fired up!</a:t>
            </a:r>
          </a:p>
        </p:txBody>
      </p:sp>
      <p:sp>
        <p:nvSpPr>
          <p:cNvPr id="3" name="Content Placeholder 2">
            <a:extLst>
              <a:ext uri="{FF2B5EF4-FFF2-40B4-BE49-F238E27FC236}">
                <a16:creationId xmlns:a16="http://schemas.microsoft.com/office/drawing/2014/main" id="{5176BCEF-ED9F-433C-8B06-B83D0A02B092}"/>
              </a:ext>
            </a:extLst>
          </p:cNvPr>
          <p:cNvSpPr>
            <a:spLocks noGrp="1"/>
          </p:cNvSpPr>
          <p:nvPr>
            <p:ph idx="1"/>
          </p:nvPr>
        </p:nvSpPr>
        <p:spPr/>
        <p:txBody>
          <a:bodyPr>
            <a:normAutofit/>
          </a:bodyPr>
          <a:lstStyle/>
          <a:p>
            <a:r>
              <a:rPr lang="en-US" sz="2800" dirty="0"/>
              <a:t>Let’s review some information quickly:</a:t>
            </a:r>
          </a:p>
          <a:p>
            <a:pPr lvl="1"/>
            <a:r>
              <a:rPr lang="en-US" sz="2600" dirty="0"/>
              <a:t>Value:</a:t>
            </a:r>
          </a:p>
          <a:p>
            <a:pPr lvl="2"/>
            <a:r>
              <a:rPr lang="en-US" sz="2400" dirty="0"/>
              <a:t>Name 5 different value shading techniques</a:t>
            </a:r>
          </a:p>
          <a:p>
            <a:pPr lvl="3"/>
            <a:r>
              <a:rPr lang="en-US" sz="2400" dirty="0"/>
              <a:t>Blending</a:t>
            </a:r>
          </a:p>
          <a:p>
            <a:pPr lvl="3"/>
            <a:r>
              <a:rPr lang="en-US" sz="2400" dirty="0"/>
              <a:t>Stippling/</a:t>
            </a:r>
            <a:r>
              <a:rPr lang="en-US" sz="2400" dirty="0" err="1"/>
              <a:t>Pointellism</a:t>
            </a:r>
            <a:endParaRPr lang="en-US" sz="2400" dirty="0"/>
          </a:p>
          <a:p>
            <a:pPr lvl="3"/>
            <a:r>
              <a:rPr lang="en-US" sz="2400" dirty="0"/>
              <a:t>Squiggles</a:t>
            </a:r>
          </a:p>
          <a:p>
            <a:pPr lvl="3"/>
            <a:r>
              <a:rPr lang="en-US" sz="2400" dirty="0"/>
              <a:t>Hatching</a:t>
            </a:r>
          </a:p>
          <a:p>
            <a:pPr lvl="3"/>
            <a:r>
              <a:rPr lang="en-US" sz="2400" dirty="0"/>
              <a:t>Cross-Hatching</a:t>
            </a:r>
          </a:p>
        </p:txBody>
      </p:sp>
    </p:spTree>
    <p:extLst>
      <p:ext uri="{BB962C8B-B14F-4D97-AF65-F5344CB8AC3E}">
        <p14:creationId xmlns:p14="http://schemas.microsoft.com/office/powerpoint/2010/main" val="3514808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TM03090434[[fn=Wood Type]]</Template>
  <TotalTime>63</TotalTime>
  <Words>1243</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Wingdings</vt:lpstr>
      <vt:lpstr>Wood Type</vt:lpstr>
      <vt:lpstr>Metamorphosis</vt:lpstr>
      <vt:lpstr>Think…</vt:lpstr>
      <vt:lpstr>Think…</vt:lpstr>
      <vt:lpstr>Think…</vt:lpstr>
      <vt:lpstr>Metamorphosis</vt:lpstr>
      <vt:lpstr>List… </vt:lpstr>
      <vt:lpstr>List…</vt:lpstr>
      <vt:lpstr>Now that you’re fired up!</vt:lpstr>
      <vt:lpstr>Now that you’re fired up!</vt:lpstr>
      <vt:lpstr>Let’s review:</vt:lpstr>
      <vt:lpstr>For this project</vt:lpstr>
      <vt:lpstr>Metamorphosis</vt:lpstr>
      <vt:lpstr>In the first box, the student used hatching. Second box was pointillism. Third box is blended smooth. Box four is done with squiggles. In the fifth box, the student used cross-hatching. The last box was up to the student on what technique they wanted to use.  These specific instructions will be how you sketch and implement your final design into your project. </vt:lpstr>
      <vt:lpstr>One more example… Mrs. Senick’s: </vt:lpstr>
      <vt:lpstr>Your task:</vt:lpstr>
      <vt:lpstr>Once the prep work is done:</vt:lpstr>
      <vt:lpstr>How to measure the paper:</vt:lpstr>
      <vt:lpstr>Next</vt:lpstr>
      <vt:lpstr>Box 1: Full umbrella with details. Box 2: Umbrella-like, less details Box 3: Umbrella characteristics, not a lot of detail Box 4: Still has characteristics of umbrella, but more of a cup Box 5: Cup-like, missing some details Box 6: Full cup with details.</vt:lpstr>
      <vt:lpstr>As you work:</vt:lpstr>
      <vt:lpstr>Outlining in black: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Metamorphosis</dc:title>
  <dc:creator>Senick, Brina</dc:creator>
  <cp:lastModifiedBy>Senick, Brina</cp:lastModifiedBy>
  <cp:revision>6</cp:revision>
  <dcterms:created xsi:type="dcterms:W3CDTF">2018-09-22T00:35:04Z</dcterms:created>
  <dcterms:modified xsi:type="dcterms:W3CDTF">2018-09-22T01:38:29Z</dcterms:modified>
</cp:coreProperties>
</file>