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68" r:id="rId6"/>
    <p:sldId id="269" r:id="rId7"/>
    <p:sldId id="270" r:id="rId8"/>
    <p:sldId id="259" r:id="rId9"/>
    <p:sldId id="26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BC"/>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8/10/2017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s://upload.wikimedia.org/wikipedia/en/1/1e/Frida_Kahlo_(self_portrait).jpg&amp;imgrefurl=https://en.wikipedia.org/wiki/Frida_Kahlo&amp;h=500&amp;w=384&amp;tbnid=8w4G2gBNRjGyqM:&amp;docid=7BWIe14fFrstyM&amp;ei=wclMVozfO8HgmwHOoIHoBA&amp;tbm=isch&amp;ved=0CCYQMygJMAlqFQoTCMzD0IzTmskCFUHwJgodTlAATQ"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P-SjMrbmskCFQs3PgodHD8DTw&amp;url=https://rylandscollections.wordpress.com/tag/andreas-vesalius/&amp;bvm=bv.107763241,d.cWw&amp;psig=AFQjCNGSY0_YiComgfUlHXOjxznvOnUH3A&amp;ust=1447961569460168"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xqFQoTCNuiu7XTmskCFQM8JgodKGUPWw&amp;url=http://www.rollins.edu/art/current-students/study-abroad-field-studies.html&amp;bvm=bv.107763241,d.cWw&amp;psig=AFQjCNEO7fJQCKJJB6_pmCbtCQsSvMHLbQ&amp;ust=144795941142724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CAcQjRxqFQoTCPybnoXXmskCFYVkJgodQuEDTA&amp;url=http://sydney.lanewaylearning.com/classes/how-to-look-at-art/&amp;bvm=bv.107763241,d.cWw&amp;psig=AFQjCNFhHRVD6_yzp2zLFAADxIxhL0tpNg&amp;ust=144796032578078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416" y="1465514"/>
            <a:ext cx="7766936" cy="1646302"/>
          </a:xfrm>
        </p:spPr>
        <p:txBody>
          <a:bodyPr/>
          <a:lstStyle/>
          <a:p>
            <a:pPr algn="ctr"/>
            <a:r>
              <a:rPr lang="en-US" u="sng" dirty="0"/>
              <a:t>Perspectives in Art</a:t>
            </a:r>
          </a:p>
        </p:txBody>
      </p:sp>
      <p:sp>
        <p:nvSpPr>
          <p:cNvPr id="3" name="Subtitle 2"/>
          <p:cNvSpPr>
            <a:spLocks noGrp="1"/>
          </p:cNvSpPr>
          <p:nvPr>
            <p:ph type="subTitle" idx="1"/>
          </p:nvPr>
        </p:nvSpPr>
        <p:spPr>
          <a:xfrm>
            <a:off x="1507067" y="4009644"/>
            <a:ext cx="7766936" cy="1674464"/>
          </a:xfrm>
        </p:spPr>
        <p:txBody>
          <a:bodyPr>
            <a:normAutofit fontScale="92500" lnSpcReduction="20000"/>
          </a:bodyPr>
          <a:lstStyle/>
          <a:p>
            <a:pPr algn="ctr"/>
            <a:r>
              <a:rPr lang="en-US" sz="2400" dirty="0"/>
              <a:t>Dorchester County Public Schools</a:t>
            </a:r>
          </a:p>
          <a:p>
            <a:pPr algn="ctr"/>
            <a:r>
              <a:rPr lang="en-US" sz="2400" dirty="0"/>
              <a:t>High School Program of Study</a:t>
            </a:r>
          </a:p>
          <a:p>
            <a:pPr algn="ctr"/>
            <a:r>
              <a:rPr lang="en-US" sz="2400" dirty="0"/>
              <a:t>2017 - 2018</a:t>
            </a:r>
          </a:p>
          <a:p>
            <a:pPr algn="ctr"/>
            <a:r>
              <a:rPr lang="en-US" sz="2400" dirty="0"/>
              <a:t>Visual Arts</a:t>
            </a:r>
          </a:p>
        </p:txBody>
      </p:sp>
    </p:spTree>
    <p:extLst>
      <p:ext uri="{BB962C8B-B14F-4D97-AF65-F5344CB8AC3E}">
        <p14:creationId xmlns:p14="http://schemas.microsoft.com/office/powerpoint/2010/main" val="299962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9557"/>
            <a:ext cx="8596668" cy="1320800"/>
          </a:xfrm>
        </p:spPr>
        <p:txBody>
          <a:bodyPr/>
          <a:lstStyle/>
          <a:p>
            <a:r>
              <a:rPr lang="en-US" u="sng" dirty="0"/>
              <a:t>Art </a:t>
            </a:r>
            <a:r>
              <a:rPr lang="en-US" u="sng" dirty="0" err="1"/>
              <a:t>HerStory</a:t>
            </a:r>
            <a:endParaRPr lang="en-US" u="sng" dirty="0"/>
          </a:p>
        </p:txBody>
      </p:sp>
      <p:sp>
        <p:nvSpPr>
          <p:cNvPr id="3" name="Content Placeholder 2"/>
          <p:cNvSpPr>
            <a:spLocks noGrp="1"/>
          </p:cNvSpPr>
          <p:nvPr>
            <p:ph idx="1"/>
          </p:nvPr>
        </p:nvSpPr>
        <p:spPr>
          <a:xfrm>
            <a:off x="751474" y="1392195"/>
            <a:ext cx="8596668" cy="4934465"/>
          </a:xfrm>
        </p:spPr>
        <p:txBody>
          <a:bodyPr>
            <a:normAutofit/>
          </a:bodyPr>
          <a:lstStyle/>
          <a:p>
            <a:r>
              <a:rPr lang="en-US" sz="2000" b="1" u="sng" dirty="0"/>
              <a:t>Objectives:</a:t>
            </a:r>
            <a:r>
              <a:rPr lang="en-US" sz="2000" dirty="0"/>
              <a:t> </a:t>
            </a:r>
          </a:p>
          <a:p>
            <a:pPr marL="0" indent="0">
              <a:buNone/>
            </a:pPr>
            <a:r>
              <a:rPr lang="en-US" sz="2000" dirty="0"/>
              <a:t>     Students will be able to:</a:t>
            </a:r>
          </a:p>
          <a:p>
            <a:pPr lvl="1"/>
            <a:r>
              <a:rPr lang="en-US" sz="1800" dirty="0"/>
              <a:t>Learn about how women are / have been depicted throughout art history</a:t>
            </a:r>
          </a:p>
          <a:p>
            <a:pPr lvl="1"/>
            <a:r>
              <a:rPr lang="en-US" sz="1800" dirty="0"/>
              <a:t>Analyze why various depictions of the female have changed over time and according to the artist</a:t>
            </a:r>
          </a:p>
          <a:p>
            <a:pPr lvl="1"/>
            <a:endParaRPr lang="en-US" sz="1800" dirty="0"/>
          </a:p>
          <a:p>
            <a:r>
              <a:rPr lang="en-US" sz="2000" b="1" u="sng" dirty="0"/>
              <a:t>Learning Plan:</a:t>
            </a:r>
          </a:p>
          <a:p>
            <a:pPr lvl="1"/>
            <a:r>
              <a:rPr lang="en-US" sz="1800" dirty="0"/>
              <a:t>Research the importance of women’s roles during various time periods</a:t>
            </a:r>
          </a:p>
          <a:p>
            <a:pPr lvl="1"/>
            <a:r>
              <a:rPr lang="en-US" sz="1800" dirty="0"/>
              <a:t>Examine and discuss how women may have felt/reacted to the realities of their lives by viewing images and symbolism</a:t>
            </a:r>
          </a:p>
          <a:p>
            <a:pPr lvl="1"/>
            <a:r>
              <a:rPr lang="en-US" sz="1800" dirty="0"/>
              <a:t>Create an artwork that shows the student making a personal statement how he/she would depict the female</a:t>
            </a:r>
          </a:p>
          <a:p>
            <a:pPr lvl="1"/>
            <a:r>
              <a:rPr lang="en-US" sz="1800" dirty="0"/>
              <a:t>Write an explanation “decoding” the artwork</a:t>
            </a:r>
            <a:endParaRPr lang="en-US" dirty="0"/>
          </a:p>
        </p:txBody>
      </p:sp>
      <p:pic>
        <p:nvPicPr>
          <p:cNvPr id="4" name="Picture 3" descr="Image result for famous woman in art cultu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506465" y="282833"/>
            <a:ext cx="2183027" cy="284754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06465" y="3426940"/>
            <a:ext cx="2169900" cy="3064475"/>
          </a:xfrm>
          <a:prstGeom prst="rect">
            <a:avLst/>
          </a:prstGeom>
        </p:spPr>
      </p:pic>
    </p:spTree>
    <p:extLst>
      <p:ext uri="{BB962C8B-B14F-4D97-AF65-F5344CB8AC3E}">
        <p14:creationId xmlns:p14="http://schemas.microsoft.com/office/powerpoint/2010/main" val="273035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Dreams and Other Worlds</a:t>
            </a:r>
          </a:p>
        </p:txBody>
      </p:sp>
      <p:sp>
        <p:nvSpPr>
          <p:cNvPr id="4" name="Content Placeholder 2"/>
          <p:cNvSpPr>
            <a:spLocks noGrp="1"/>
          </p:cNvSpPr>
          <p:nvPr>
            <p:ph idx="1"/>
          </p:nvPr>
        </p:nvSpPr>
        <p:spPr>
          <a:xfrm>
            <a:off x="677863" y="1549400"/>
            <a:ext cx="8596312" cy="5090297"/>
          </a:xfrm>
        </p:spPr>
        <p:txBody>
          <a:bodyPr>
            <a:normAutofit/>
          </a:bodyPr>
          <a:lstStyle/>
          <a:p>
            <a:r>
              <a:rPr lang="en-US" sz="2000" b="1" u="sng" dirty="0"/>
              <a:t>Objectives:</a:t>
            </a:r>
            <a:r>
              <a:rPr lang="en-US" sz="2000" dirty="0"/>
              <a:t> </a:t>
            </a:r>
          </a:p>
          <a:p>
            <a:pPr marL="0" indent="0">
              <a:buNone/>
            </a:pPr>
            <a:r>
              <a:rPr lang="en-US" sz="2000" dirty="0"/>
              <a:t>     Students will be able to:</a:t>
            </a:r>
          </a:p>
          <a:p>
            <a:pPr lvl="1"/>
            <a:r>
              <a:rPr lang="en-US" sz="1800" dirty="0"/>
              <a:t>Analyze / interpret dreams and how they have been used as a basis of inspiration for art </a:t>
            </a:r>
          </a:p>
          <a:p>
            <a:pPr lvl="1"/>
            <a:r>
              <a:rPr lang="en-US" sz="1800" dirty="0"/>
              <a:t>Examine art depicting other worlds versus reality</a:t>
            </a:r>
          </a:p>
          <a:p>
            <a:pPr lvl="1"/>
            <a:r>
              <a:rPr lang="en-US" sz="1800" dirty="0"/>
              <a:t>Compare Surrealist artwork</a:t>
            </a:r>
          </a:p>
          <a:p>
            <a:pPr lvl="1"/>
            <a:endParaRPr lang="en-US" sz="1800" dirty="0"/>
          </a:p>
          <a:p>
            <a:r>
              <a:rPr lang="en-US" sz="2000" b="1" u="sng" dirty="0"/>
              <a:t>Learning Plan:</a:t>
            </a:r>
          </a:p>
          <a:p>
            <a:pPr lvl="1"/>
            <a:r>
              <a:rPr lang="en-US" sz="1800" dirty="0"/>
              <a:t>Class critiques comparing artwork from specific time periods                                         and how they are similar and different</a:t>
            </a:r>
          </a:p>
          <a:p>
            <a:pPr lvl="1"/>
            <a:r>
              <a:rPr lang="en-US" sz="1800" dirty="0"/>
              <a:t>Discuss symbolism in art</a:t>
            </a:r>
          </a:p>
          <a:p>
            <a:pPr lvl="1"/>
            <a:r>
              <a:rPr lang="en-US" sz="1800" dirty="0"/>
              <a:t>Keep a dream journal and use as an inspiration to create a                             composition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229" y="453082"/>
            <a:ext cx="2558065" cy="24301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123" y="3459891"/>
            <a:ext cx="3699280" cy="2946634"/>
          </a:xfrm>
          <a:prstGeom prst="rect">
            <a:avLst/>
          </a:prstGeom>
        </p:spPr>
      </p:pic>
    </p:spTree>
    <p:extLst>
      <p:ext uri="{BB962C8B-B14F-4D97-AF65-F5344CB8AC3E}">
        <p14:creationId xmlns:p14="http://schemas.microsoft.com/office/powerpoint/2010/main" val="41798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Myths</a:t>
            </a:r>
          </a:p>
        </p:txBody>
      </p:sp>
      <p:sp>
        <p:nvSpPr>
          <p:cNvPr id="4" name="Content Placeholder 2"/>
          <p:cNvSpPr>
            <a:spLocks noGrp="1"/>
          </p:cNvSpPr>
          <p:nvPr>
            <p:ph idx="1"/>
          </p:nvPr>
        </p:nvSpPr>
        <p:spPr>
          <a:xfrm>
            <a:off x="677863" y="1508124"/>
            <a:ext cx="8596312" cy="5016243"/>
          </a:xfrm>
        </p:spPr>
        <p:txBody>
          <a:bodyPr>
            <a:normAutofit/>
          </a:bodyPr>
          <a:lstStyle/>
          <a:p>
            <a:r>
              <a:rPr lang="en-US" sz="2000" b="1" u="sng" dirty="0"/>
              <a:t>Objectives:</a:t>
            </a:r>
            <a:r>
              <a:rPr lang="en-US" sz="2000" dirty="0"/>
              <a:t> </a:t>
            </a:r>
          </a:p>
          <a:p>
            <a:pPr marL="0" indent="0">
              <a:buNone/>
            </a:pPr>
            <a:r>
              <a:rPr lang="en-US" sz="2000" dirty="0"/>
              <a:t>     Students will be able to:</a:t>
            </a:r>
          </a:p>
          <a:p>
            <a:pPr lvl="1"/>
            <a:r>
              <a:rPr lang="en-US" sz="1800" dirty="0"/>
              <a:t>Learn how to read a mythological story in a piece of artwork</a:t>
            </a:r>
          </a:p>
          <a:p>
            <a:pPr lvl="1"/>
            <a:r>
              <a:rPr lang="en-US" sz="1800" dirty="0"/>
              <a:t>Research modern myth connections</a:t>
            </a:r>
          </a:p>
          <a:p>
            <a:pPr lvl="1"/>
            <a:r>
              <a:rPr lang="en-US" sz="1800" dirty="0"/>
              <a:t>Compare and contrast how cultures used mythology in art and society</a:t>
            </a:r>
          </a:p>
          <a:p>
            <a:pPr lvl="1"/>
            <a:endParaRPr lang="en-US" sz="1800" dirty="0"/>
          </a:p>
          <a:p>
            <a:r>
              <a:rPr lang="en-US" sz="2000" b="1" u="sng" dirty="0"/>
              <a:t>Learning Plan:</a:t>
            </a:r>
          </a:p>
          <a:p>
            <a:pPr lvl="1"/>
            <a:r>
              <a:rPr lang="en-US" sz="1800" dirty="0"/>
              <a:t>Research how myths have influenced the art world throughout the years</a:t>
            </a:r>
          </a:p>
          <a:p>
            <a:pPr lvl="1"/>
            <a:r>
              <a:rPr lang="en-US" sz="1800" dirty="0"/>
              <a:t>Present how art has depicted mythology in the past and how it will change in the future</a:t>
            </a:r>
          </a:p>
          <a:p>
            <a:pPr lvl="1"/>
            <a:r>
              <a:rPr lang="en-US" sz="1800" dirty="0"/>
              <a:t>Plan and design a new superhero that has been influenced by the powers from past mythological characters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620" y="417967"/>
            <a:ext cx="3608081" cy="2399374"/>
          </a:xfrm>
          <a:prstGeom prst="rect">
            <a:avLst/>
          </a:prstGeom>
        </p:spPr>
      </p:pic>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6988" y="3224066"/>
            <a:ext cx="22479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9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Time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5484" y="355772"/>
            <a:ext cx="3552801" cy="2700466"/>
          </a:xfrm>
        </p:spPr>
      </p:pic>
      <p:pic>
        <p:nvPicPr>
          <p:cNvPr id="1026" name="Picture 2" descr="https://rylandscollections.files.wordpress.com/2015/08/vesalius-21.jpg?w=387&amp;h=6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9905" y="3274349"/>
            <a:ext cx="2127166" cy="338724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77863" y="1508124"/>
            <a:ext cx="8596312" cy="501624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b="1" u="sng" dirty="0"/>
              <a:t>Objectives:</a:t>
            </a:r>
            <a:r>
              <a:rPr lang="en-US" sz="2000" dirty="0"/>
              <a:t> </a:t>
            </a:r>
          </a:p>
          <a:p>
            <a:pPr marL="0" indent="0">
              <a:buFont typeface="Wingdings 3" charset="2"/>
              <a:buNone/>
            </a:pPr>
            <a:r>
              <a:rPr lang="en-US" sz="2000" dirty="0"/>
              <a:t>     Students will be able to:</a:t>
            </a:r>
          </a:p>
          <a:p>
            <a:pPr lvl="1"/>
            <a:r>
              <a:rPr lang="en-US" sz="1800" dirty="0"/>
              <a:t>Learn how an artist can be known as a “preserver” of time</a:t>
            </a:r>
          </a:p>
          <a:p>
            <a:pPr lvl="1"/>
            <a:r>
              <a:rPr lang="en-US" sz="1800" dirty="0"/>
              <a:t>Discuss how a period of time may transform a subject into                               something else</a:t>
            </a:r>
          </a:p>
          <a:p>
            <a:pPr lvl="1"/>
            <a:r>
              <a:rPr lang="en-US" sz="1800" dirty="0"/>
              <a:t>Use clues in a piece of art to form a conclusion of the time period depicted in a piece</a:t>
            </a:r>
          </a:p>
          <a:p>
            <a:pPr lvl="1"/>
            <a:endParaRPr lang="en-US" sz="1800" dirty="0"/>
          </a:p>
          <a:p>
            <a:r>
              <a:rPr lang="en-US" sz="2000" b="1" u="sng" dirty="0"/>
              <a:t>Learning Plan:</a:t>
            </a:r>
          </a:p>
          <a:p>
            <a:pPr lvl="1"/>
            <a:r>
              <a:rPr lang="en-US" sz="1800" dirty="0"/>
              <a:t>Examine how time can affect an object or piece of art over an extended period of time and how it may transform</a:t>
            </a:r>
          </a:p>
          <a:p>
            <a:pPr lvl="1"/>
            <a:r>
              <a:rPr lang="en-US" sz="1800" dirty="0"/>
              <a:t>Conduct a gallery walk of several different stations where students will view and discuss “Time” pieces</a:t>
            </a:r>
          </a:p>
          <a:p>
            <a:pPr lvl="1"/>
            <a:r>
              <a:rPr lang="en-US" sz="1800" dirty="0"/>
              <a:t>Plan and design a composition that will depict an item changing over an extended amount of time</a:t>
            </a:r>
          </a:p>
          <a:p>
            <a:pPr lvl="1"/>
            <a:endParaRPr lang="en-US" sz="1800" dirty="0"/>
          </a:p>
        </p:txBody>
      </p:sp>
    </p:spTree>
    <p:extLst>
      <p:ext uri="{BB962C8B-B14F-4D97-AF65-F5344CB8AC3E}">
        <p14:creationId xmlns:p14="http://schemas.microsoft.com/office/powerpoint/2010/main" val="377492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Artfully Designed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712" y="3723502"/>
            <a:ext cx="3457474" cy="2656703"/>
          </a:xfrm>
          <a:prstGeom prst="rect">
            <a:avLst/>
          </a:prstGeom>
        </p:spPr>
      </p:pic>
      <p:sp>
        <p:nvSpPr>
          <p:cNvPr id="6" name="Content Placeholder 2"/>
          <p:cNvSpPr txBox="1">
            <a:spLocks/>
          </p:cNvSpPr>
          <p:nvPr/>
        </p:nvSpPr>
        <p:spPr>
          <a:xfrm>
            <a:off x="677863" y="1508124"/>
            <a:ext cx="8596312" cy="51315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b="1" u="sng" dirty="0"/>
              <a:t>Objectives:</a:t>
            </a:r>
            <a:r>
              <a:rPr lang="en-US" sz="2000" dirty="0"/>
              <a:t> </a:t>
            </a:r>
          </a:p>
          <a:p>
            <a:pPr marL="0" indent="0">
              <a:buFont typeface="Wingdings 3" charset="2"/>
              <a:buNone/>
            </a:pPr>
            <a:r>
              <a:rPr lang="en-US" sz="2000" dirty="0"/>
              <a:t>     Students will be able to:</a:t>
            </a:r>
          </a:p>
          <a:p>
            <a:pPr lvl="1"/>
            <a:r>
              <a:rPr lang="en-US" sz="1900" dirty="0"/>
              <a:t>Learn how architecture has been designed throughout the                                       world</a:t>
            </a:r>
          </a:p>
          <a:p>
            <a:pPr lvl="1"/>
            <a:r>
              <a:rPr lang="en-US" sz="1900" dirty="0"/>
              <a:t>Learn what constitutes a design and how it has impacted                                           daily lifestyles</a:t>
            </a:r>
          </a:p>
          <a:p>
            <a:pPr lvl="1"/>
            <a:r>
              <a:rPr lang="en-US" sz="1900" dirty="0"/>
              <a:t>Compare and contrast how cultures have implemented designs                                      that advance technology</a:t>
            </a:r>
          </a:p>
          <a:p>
            <a:pPr lvl="1"/>
            <a:r>
              <a:rPr lang="en-US" sz="1900" dirty="0"/>
              <a:t>Research design practices and concepts for future innovation</a:t>
            </a:r>
          </a:p>
          <a:p>
            <a:pPr lvl="1"/>
            <a:endParaRPr lang="en-US" sz="1800" dirty="0"/>
          </a:p>
          <a:p>
            <a:r>
              <a:rPr lang="en-US" sz="2000" b="1" u="sng" dirty="0"/>
              <a:t>Learning Plan:</a:t>
            </a:r>
          </a:p>
          <a:p>
            <a:pPr lvl="1"/>
            <a:r>
              <a:rPr lang="en-US" sz="1900" dirty="0"/>
              <a:t>Examine how time can affect an object or piece of art over an                                extended period of time and how it may transform</a:t>
            </a:r>
          </a:p>
          <a:p>
            <a:pPr lvl="1"/>
            <a:r>
              <a:rPr lang="en-US" sz="1900" dirty="0"/>
              <a:t>Conduct a gallery walk of several different stations where                                     students will view and discuss “Time” pieces</a:t>
            </a:r>
          </a:p>
          <a:p>
            <a:pPr lvl="1"/>
            <a:r>
              <a:rPr lang="en-US" sz="1900" dirty="0"/>
              <a:t>Plan and design a composition that will depict an item changing                                          over an extended amount of time</a:t>
            </a:r>
          </a:p>
          <a:p>
            <a:pPr lvl="1"/>
            <a:endParaRPr lang="en-US" sz="18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4661" y="609600"/>
            <a:ext cx="3921576" cy="2205887"/>
          </a:xfrm>
        </p:spPr>
      </p:pic>
    </p:spTree>
    <p:extLst>
      <p:ext uri="{BB962C8B-B14F-4D97-AF65-F5344CB8AC3E}">
        <p14:creationId xmlns:p14="http://schemas.microsoft.com/office/powerpoint/2010/main" val="175186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Arts Alive!</a:t>
            </a:r>
          </a:p>
        </p:txBody>
      </p:sp>
      <p:sp>
        <p:nvSpPr>
          <p:cNvPr id="4" name="Content Placeholder 2"/>
          <p:cNvSpPr txBox="1">
            <a:spLocks noGrp="1"/>
          </p:cNvSpPr>
          <p:nvPr>
            <p:ph idx="1"/>
          </p:nvPr>
        </p:nvSpPr>
        <p:spPr>
          <a:xfrm>
            <a:off x="677704" y="1359545"/>
            <a:ext cx="8596312" cy="530486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b="1" u="sng" dirty="0"/>
              <a:t>Objectives:</a:t>
            </a:r>
            <a:r>
              <a:rPr lang="en-US" sz="2000" dirty="0"/>
              <a:t> </a:t>
            </a:r>
          </a:p>
          <a:p>
            <a:pPr marL="0" indent="0">
              <a:buFont typeface="Wingdings 3" charset="2"/>
              <a:buNone/>
            </a:pPr>
            <a:r>
              <a:rPr lang="en-US" sz="2000" dirty="0"/>
              <a:t>     Students will be able to:</a:t>
            </a:r>
          </a:p>
          <a:p>
            <a:pPr lvl="1"/>
            <a:r>
              <a:rPr lang="en-US" sz="1900" dirty="0"/>
              <a:t>Learn about different styles of interactive art and what                                                 makes it a true art form</a:t>
            </a:r>
          </a:p>
          <a:p>
            <a:pPr lvl="1"/>
            <a:r>
              <a:rPr lang="en-US" sz="1900" dirty="0"/>
              <a:t>Understand why artists create the conceptual style of                                                               interactive art</a:t>
            </a:r>
          </a:p>
          <a:p>
            <a:pPr lvl="1"/>
            <a:endParaRPr lang="en-US" sz="1800" dirty="0"/>
          </a:p>
          <a:p>
            <a:r>
              <a:rPr lang="en-US" sz="2000" b="1" u="sng" dirty="0"/>
              <a:t>Learning Plan:</a:t>
            </a:r>
          </a:p>
          <a:p>
            <a:pPr lvl="1"/>
            <a:r>
              <a:rPr lang="en-US" sz="1900" dirty="0"/>
              <a:t>Research the origins of interactive arts </a:t>
            </a:r>
          </a:p>
          <a:p>
            <a:pPr lvl="1"/>
            <a:r>
              <a:rPr lang="en-US" sz="1900" dirty="0"/>
              <a:t>Analyze what it takes for interactive art to be considered                                                  art and evaluate the power of involving the viewer in the                                 artwork</a:t>
            </a:r>
          </a:p>
          <a:p>
            <a:pPr lvl="1"/>
            <a:r>
              <a:rPr lang="en-US" sz="1900" dirty="0"/>
              <a:t>Respond in a creative way to conceptual style of                                              interactive art</a:t>
            </a:r>
          </a:p>
          <a:p>
            <a:pPr lvl="1"/>
            <a:r>
              <a:rPr lang="en-US" sz="1900" dirty="0"/>
              <a:t>Write an essay on a conceptual style of interactive art                                              the student finds interesting and create a presentation                                      about a specific installment or performance to share with                                        the class</a:t>
            </a:r>
          </a:p>
        </p:txBody>
      </p:sp>
      <p:pic>
        <p:nvPicPr>
          <p:cNvPr id="2050" name="Picture 1" descr="http://www.kansascity.com/entertainment/ent-columns-blogs/stargazing/amb0rp/picture10589621/ALTERNATES/LANDSCAPE_1140/Screen%20Shot%202015-02-18%20at%209.20.33%20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608" y="709462"/>
            <a:ext cx="3909825" cy="244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http://myweb.astate.edu/mford/3463/Xie/imag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267" y="3591999"/>
            <a:ext cx="4171166" cy="28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27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is Perspectives in Art?</a:t>
            </a:r>
          </a:p>
        </p:txBody>
      </p:sp>
      <p:sp>
        <p:nvSpPr>
          <p:cNvPr id="3" name="Content Placeholder 2"/>
          <p:cNvSpPr>
            <a:spLocks noGrp="1"/>
          </p:cNvSpPr>
          <p:nvPr>
            <p:ph idx="1"/>
          </p:nvPr>
        </p:nvSpPr>
        <p:spPr>
          <a:xfrm>
            <a:off x="1041016" y="1930400"/>
            <a:ext cx="8596668" cy="4727863"/>
          </a:xfrm>
        </p:spPr>
        <p:txBody>
          <a:bodyPr>
            <a:noAutofit/>
          </a:bodyPr>
          <a:lstStyle/>
          <a:p>
            <a:r>
              <a:rPr lang="en-US" sz="2000" dirty="0"/>
              <a:t>An elective intermediate course in visual arts which focuses on students’ analysis of how the arts interrelate with other forms of human creativity (such as humanities &amp; science)</a:t>
            </a:r>
          </a:p>
          <a:p>
            <a:r>
              <a:rPr lang="en-US" sz="2000" dirty="0"/>
              <a:t>Course will explore major forms of artistic expression including:</a:t>
            </a:r>
          </a:p>
          <a:p>
            <a:pPr lvl="2"/>
            <a:r>
              <a:rPr lang="en-US" sz="1800" dirty="0"/>
              <a:t>Architecture</a:t>
            </a:r>
          </a:p>
          <a:p>
            <a:pPr lvl="2"/>
            <a:r>
              <a:rPr lang="en-US" sz="1800" dirty="0"/>
              <a:t>Sculpture</a:t>
            </a:r>
          </a:p>
          <a:p>
            <a:pPr lvl="2"/>
            <a:r>
              <a:rPr lang="en-US" sz="1800" dirty="0"/>
              <a:t>Painting</a:t>
            </a:r>
          </a:p>
          <a:p>
            <a:pPr lvl="2"/>
            <a:r>
              <a:rPr lang="en-US" sz="1800" dirty="0"/>
              <a:t>Other media from across a variety of cultures</a:t>
            </a:r>
            <a:endParaRPr lang="en-US" sz="2000" dirty="0"/>
          </a:p>
          <a:p>
            <a:r>
              <a:rPr lang="en-US" sz="2000" dirty="0"/>
              <a:t>Students will learn how artists contributed to and </a:t>
            </a:r>
            <a:r>
              <a:rPr lang="en-US" sz="2000"/>
              <a:t>reflected the </a:t>
            </a:r>
            <a:r>
              <a:rPr lang="en-US" sz="2000" dirty="0"/>
              <a:t>history of their time, as well as how design concepts are used for visual expression and social commentary</a:t>
            </a:r>
          </a:p>
        </p:txBody>
      </p:sp>
      <p:sp>
        <p:nvSpPr>
          <p:cNvPr id="4" name="TextBox 3"/>
          <p:cNvSpPr txBox="1"/>
          <p:nvPr/>
        </p:nvSpPr>
        <p:spPr>
          <a:xfrm>
            <a:off x="1235676" y="1202724"/>
            <a:ext cx="7891849" cy="400110"/>
          </a:xfrm>
          <a:prstGeom prst="rect">
            <a:avLst/>
          </a:prstGeom>
          <a:noFill/>
        </p:spPr>
        <p:txBody>
          <a:bodyPr wrap="square" rtlCol="0">
            <a:spAutoFit/>
          </a:bodyPr>
          <a:lstStyle/>
          <a:p>
            <a:r>
              <a:rPr lang="en-US" sz="2000" i="1" dirty="0">
                <a:solidFill>
                  <a:srgbClr val="006BBC"/>
                </a:solidFill>
              </a:rPr>
              <a:t>Focus on “why art is made” vs. “how art is made” </a:t>
            </a:r>
          </a:p>
        </p:txBody>
      </p:sp>
    </p:spTree>
    <p:extLst>
      <p:ext uri="{BB962C8B-B14F-4D97-AF65-F5344CB8AC3E}">
        <p14:creationId xmlns:p14="http://schemas.microsoft.com/office/powerpoint/2010/main" val="410081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will the coursework in Perspectives in Art include?</a:t>
            </a:r>
          </a:p>
        </p:txBody>
      </p:sp>
      <p:sp>
        <p:nvSpPr>
          <p:cNvPr id="3" name="Content Placeholder 2"/>
          <p:cNvSpPr>
            <a:spLocks noGrp="1"/>
          </p:cNvSpPr>
          <p:nvPr>
            <p:ph idx="1"/>
          </p:nvPr>
        </p:nvSpPr>
        <p:spPr>
          <a:xfrm>
            <a:off x="1132936" y="2077383"/>
            <a:ext cx="8596668" cy="4254126"/>
          </a:xfrm>
        </p:spPr>
        <p:txBody>
          <a:bodyPr>
            <a:normAutofit/>
          </a:bodyPr>
          <a:lstStyle/>
          <a:p>
            <a:r>
              <a:rPr lang="en-US" sz="2000" dirty="0"/>
              <a:t>Coursework will include:</a:t>
            </a:r>
          </a:p>
          <a:p>
            <a:pPr lvl="2"/>
            <a:r>
              <a:rPr lang="en-US" sz="2000" dirty="0"/>
              <a:t>Performance assessments (e.g. a timeline, a dream journal)</a:t>
            </a:r>
          </a:p>
          <a:p>
            <a:pPr lvl="2"/>
            <a:r>
              <a:rPr lang="en-US" sz="2000" dirty="0"/>
              <a:t>Short Responses (e.g. artist statements, blogs)</a:t>
            </a:r>
          </a:p>
          <a:p>
            <a:pPr lvl="2"/>
            <a:r>
              <a:rPr lang="en-US" sz="2000" dirty="0"/>
              <a:t>Essays</a:t>
            </a:r>
          </a:p>
          <a:p>
            <a:pPr lvl="2"/>
            <a:r>
              <a:rPr lang="en-US" sz="2000" dirty="0"/>
              <a:t>Small/large group discussions</a:t>
            </a:r>
          </a:p>
          <a:p>
            <a:pPr lvl="2"/>
            <a:r>
              <a:rPr lang="en-US" sz="2000" dirty="0"/>
              <a:t>Cooperative learning activities</a:t>
            </a:r>
          </a:p>
          <a:p>
            <a:pPr lvl="2"/>
            <a:r>
              <a:rPr lang="en-US" sz="2000" dirty="0"/>
              <a:t>Vocabulary activities</a:t>
            </a:r>
          </a:p>
          <a:p>
            <a:pPr lvl="2"/>
            <a:r>
              <a:rPr lang="en-US" sz="2000" dirty="0"/>
              <a:t>Quizzes</a:t>
            </a:r>
          </a:p>
          <a:p>
            <a:pPr lvl="2"/>
            <a:r>
              <a:rPr lang="en-US" sz="2000" dirty="0"/>
              <a:t>Exams</a:t>
            </a:r>
          </a:p>
          <a:p>
            <a:pPr marL="914400" lvl="2" indent="0">
              <a:buNone/>
            </a:pPr>
            <a:endParaRPr lang="en-US" dirty="0"/>
          </a:p>
        </p:txBody>
      </p:sp>
    </p:spTree>
    <p:extLst>
      <p:ext uri="{BB962C8B-B14F-4D97-AF65-F5344CB8AC3E}">
        <p14:creationId xmlns:p14="http://schemas.microsoft.com/office/powerpoint/2010/main" val="223501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43134" y="848497"/>
            <a:ext cx="3344562" cy="2714106"/>
          </a:xfrm>
          <a:prstGeom prst="rect">
            <a:avLst/>
          </a:prstGeom>
        </p:spPr>
      </p:pic>
      <p:sp>
        <p:nvSpPr>
          <p:cNvPr id="2" name="Title 1"/>
          <p:cNvSpPr>
            <a:spLocks noGrp="1"/>
          </p:cNvSpPr>
          <p:nvPr>
            <p:ph type="title"/>
          </p:nvPr>
        </p:nvSpPr>
        <p:spPr>
          <a:xfrm>
            <a:off x="677334" y="791278"/>
            <a:ext cx="8596668" cy="807308"/>
          </a:xfrm>
        </p:spPr>
        <p:txBody>
          <a:bodyPr/>
          <a:lstStyle/>
          <a:p>
            <a:r>
              <a:rPr lang="en-US" u="sng" dirty="0"/>
              <a:t>Supplies</a:t>
            </a:r>
          </a:p>
        </p:txBody>
      </p:sp>
      <p:sp>
        <p:nvSpPr>
          <p:cNvPr id="3" name="Content Placeholder 2"/>
          <p:cNvSpPr>
            <a:spLocks noGrp="1"/>
          </p:cNvSpPr>
          <p:nvPr>
            <p:ph idx="1"/>
          </p:nvPr>
        </p:nvSpPr>
        <p:spPr>
          <a:xfrm>
            <a:off x="1159564" y="2021811"/>
            <a:ext cx="5080915" cy="3880773"/>
          </a:xfrm>
        </p:spPr>
        <p:txBody>
          <a:bodyPr/>
          <a:lstStyle/>
          <a:p>
            <a:r>
              <a:rPr lang="en-US" sz="2000" dirty="0"/>
              <a:t>Although this is not a regular art class, students will still need their own set of color pencils and may sometimes be asked to bring in different materials throughout the school year.</a:t>
            </a:r>
          </a:p>
          <a:p>
            <a:r>
              <a:rPr lang="en-US" sz="2000" dirty="0"/>
              <a:t>Students will need a 3 ring binder with dividers (this can stay in the classroom), pens, and pencils. </a:t>
            </a:r>
          </a:p>
          <a:p>
            <a:r>
              <a:rPr lang="en-US" sz="2000" dirty="0"/>
              <a:t>A textbook will be provided.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5852">
            <a:off x="6320126" y="3194813"/>
            <a:ext cx="2733487" cy="3406346"/>
          </a:xfrm>
          <a:prstGeom prst="rect">
            <a:avLst/>
          </a:prstGeom>
        </p:spPr>
      </p:pic>
    </p:spTree>
    <p:extLst>
      <p:ext uri="{BB962C8B-B14F-4D97-AF65-F5344CB8AC3E}">
        <p14:creationId xmlns:p14="http://schemas.microsoft.com/office/powerpoint/2010/main" val="331264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308"/>
          </a:xfrm>
        </p:spPr>
        <p:txBody>
          <a:bodyPr/>
          <a:lstStyle/>
          <a:p>
            <a:r>
              <a:rPr lang="en-US" u="sng" dirty="0"/>
              <a:t>Who should take this course?</a:t>
            </a:r>
          </a:p>
        </p:txBody>
      </p:sp>
      <p:sp>
        <p:nvSpPr>
          <p:cNvPr id="3" name="Content Placeholder 2"/>
          <p:cNvSpPr>
            <a:spLocks noGrp="1"/>
          </p:cNvSpPr>
          <p:nvPr>
            <p:ph idx="1"/>
          </p:nvPr>
        </p:nvSpPr>
        <p:spPr>
          <a:xfrm>
            <a:off x="1105702" y="1499287"/>
            <a:ext cx="8596668" cy="4542076"/>
          </a:xfrm>
        </p:spPr>
        <p:txBody>
          <a:bodyPr/>
          <a:lstStyle/>
          <a:p>
            <a:r>
              <a:rPr lang="en-US" sz="2000" dirty="0"/>
              <a:t>Students who love art and want to learn about how art is developed. These students love to learn about the history of things and how things have changed and developed over the course of history. They may not necessarily be that great at creating art, but their love for the arts is still strong. </a:t>
            </a:r>
          </a:p>
          <a:p>
            <a:r>
              <a:rPr lang="en-US" sz="2000" dirty="0"/>
              <a:t>Although there is no pre-requisite for this course, it is only open to grades 10, 11 and 12. </a:t>
            </a:r>
          </a:p>
          <a:p>
            <a:endParaRPr lang="en-US" dirty="0"/>
          </a:p>
        </p:txBody>
      </p:sp>
      <p:pic>
        <p:nvPicPr>
          <p:cNvPr id="4" name="Picture 3" descr="http://www.rollins.edu/art/images/art-students-rollins-colleg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1060" y="3982926"/>
            <a:ext cx="4658497" cy="2508490"/>
          </a:xfrm>
          <a:prstGeom prst="rect">
            <a:avLst/>
          </a:prstGeom>
          <a:noFill/>
          <a:ln>
            <a:noFill/>
          </a:ln>
        </p:spPr>
      </p:pic>
    </p:spTree>
    <p:extLst>
      <p:ext uri="{BB962C8B-B14F-4D97-AF65-F5344CB8AC3E}">
        <p14:creationId xmlns:p14="http://schemas.microsoft.com/office/powerpoint/2010/main" val="383079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6119"/>
          </a:xfrm>
        </p:spPr>
        <p:txBody>
          <a:bodyPr/>
          <a:lstStyle/>
          <a:p>
            <a:r>
              <a:rPr lang="en-US" u="sng" dirty="0"/>
              <a:t>Why should I take this course?</a:t>
            </a:r>
          </a:p>
        </p:txBody>
      </p:sp>
      <p:sp>
        <p:nvSpPr>
          <p:cNvPr id="3" name="Content Placeholder 2"/>
          <p:cNvSpPr>
            <a:spLocks noGrp="1"/>
          </p:cNvSpPr>
          <p:nvPr>
            <p:ph idx="1"/>
          </p:nvPr>
        </p:nvSpPr>
        <p:spPr>
          <a:xfrm>
            <a:off x="990372" y="1625130"/>
            <a:ext cx="8596668" cy="4915713"/>
          </a:xfrm>
        </p:spPr>
        <p:txBody>
          <a:bodyPr>
            <a:normAutofit lnSpcReduction="10000"/>
          </a:bodyPr>
          <a:lstStyle/>
          <a:p>
            <a:r>
              <a:rPr lang="en-US" sz="2000" dirty="0"/>
              <a:t>Taking this course will give you a different outlook on art. Those who typically love art, but are frustrated by the creation portion of art will love the exploration process. </a:t>
            </a:r>
          </a:p>
          <a:p>
            <a:r>
              <a:rPr lang="en-US" sz="2000" dirty="0"/>
              <a:t>You will be looking at all different styles                                                           of art, so you are bound to find something                                                      new and exciting that you have never seen                                                          before. </a:t>
            </a:r>
          </a:p>
          <a:p>
            <a:r>
              <a:rPr lang="en-US" sz="2000" dirty="0"/>
              <a:t>You will learn about the arts                                                             through reading, writing, and interacting                                                                              with art through videos and performances.                                                     </a:t>
            </a:r>
          </a:p>
          <a:p>
            <a:r>
              <a:rPr lang="en-US" sz="2000" dirty="0"/>
              <a:t>Your main focus will be on exploring and                                            understanding </a:t>
            </a:r>
            <a:r>
              <a:rPr lang="en-US" sz="2000" i="1" dirty="0"/>
              <a:t>“why art is made” vs.                                                                          “how art is made”. </a:t>
            </a:r>
            <a:r>
              <a:rPr lang="en-US" sz="2000" dirty="0"/>
              <a:t>This means that the                                                          actual creation of art, that typically may                                                                    be frustrating to you, will be limited. </a:t>
            </a:r>
          </a:p>
          <a:p>
            <a:endParaRPr lang="en-US" dirty="0"/>
          </a:p>
        </p:txBody>
      </p:sp>
      <p:pic>
        <p:nvPicPr>
          <p:cNvPr id="4" name="Picture 3" descr="http://sydney.lanewaylearning.com/wp-content/uploads/sites/6/2014/04/look-at-ar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3222" y="2759675"/>
            <a:ext cx="3512151" cy="3482227"/>
          </a:xfrm>
          <a:prstGeom prst="rect">
            <a:avLst/>
          </a:prstGeom>
          <a:noFill/>
          <a:ln>
            <a:noFill/>
          </a:ln>
        </p:spPr>
      </p:pic>
    </p:spTree>
    <p:extLst>
      <p:ext uri="{BB962C8B-B14F-4D97-AF65-F5344CB8AC3E}">
        <p14:creationId xmlns:p14="http://schemas.microsoft.com/office/powerpoint/2010/main" val="376374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928" y="2586681"/>
            <a:ext cx="8596668" cy="1320800"/>
          </a:xfrm>
        </p:spPr>
        <p:txBody>
          <a:bodyPr>
            <a:normAutofit/>
          </a:bodyPr>
          <a:lstStyle/>
          <a:p>
            <a:r>
              <a:rPr lang="en-US" sz="5400" u="sng" dirty="0"/>
              <a:t>Perspectives in Art Units</a:t>
            </a:r>
          </a:p>
        </p:txBody>
      </p:sp>
    </p:spTree>
    <p:extLst>
      <p:ext uri="{BB962C8B-B14F-4D97-AF65-F5344CB8AC3E}">
        <p14:creationId xmlns:p14="http://schemas.microsoft.com/office/powerpoint/2010/main" val="180900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Scope and Sequence</a:t>
            </a:r>
          </a:p>
        </p:txBody>
      </p:sp>
      <p:sp>
        <p:nvSpPr>
          <p:cNvPr id="3" name="Content Placeholder 2"/>
          <p:cNvSpPr>
            <a:spLocks noGrp="1"/>
          </p:cNvSpPr>
          <p:nvPr>
            <p:ph idx="1"/>
          </p:nvPr>
        </p:nvSpPr>
        <p:spPr>
          <a:xfrm>
            <a:off x="1061798" y="1631373"/>
            <a:ext cx="8596668" cy="4358035"/>
          </a:xfrm>
        </p:spPr>
        <p:txBody>
          <a:bodyPr/>
          <a:lstStyle/>
          <a:p>
            <a:r>
              <a:rPr lang="en-US" dirty="0"/>
              <a:t>Classes will meet two out of the three day rotation for the instructional year</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90650407"/>
              </p:ext>
            </p:extLst>
          </p:nvPr>
        </p:nvGraphicFramePr>
        <p:xfrm>
          <a:off x="2636559" y="2684362"/>
          <a:ext cx="5832032" cy="3169920"/>
        </p:xfrm>
        <a:graphic>
          <a:graphicData uri="http://schemas.openxmlformats.org/drawingml/2006/table">
            <a:tbl>
              <a:tblPr firstRow="1" bandRow="1">
                <a:tableStyleId>{5C22544A-7EE6-4342-B048-85BDC9FD1C3A}</a:tableStyleId>
              </a:tblPr>
              <a:tblGrid>
                <a:gridCol w="1038305">
                  <a:extLst>
                    <a:ext uri="{9D8B030D-6E8A-4147-A177-3AD203B41FA5}">
                      <a16:colId xmlns:a16="http://schemas.microsoft.com/office/drawing/2014/main" val="20000"/>
                    </a:ext>
                  </a:extLst>
                </a:gridCol>
                <a:gridCol w="4793727">
                  <a:extLst>
                    <a:ext uri="{9D8B030D-6E8A-4147-A177-3AD203B41FA5}">
                      <a16:colId xmlns:a16="http://schemas.microsoft.com/office/drawing/2014/main" val="20001"/>
                    </a:ext>
                  </a:extLst>
                </a:gridCol>
              </a:tblGrid>
              <a:tr h="370840">
                <a:tc>
                  <a:txBody>
                    <a:bodyPr/>
                    <a:lstStyle/>
                    <a:p>
                      <a:pPr algn="ctr"/>
                      <a:endParaRPr lang="en-US" sz="2000" dirty="0"/>
                    </a:p>
                  </a:txBody>
                  <a:tcPr/>
                </a:tc>
                <a:tc>
                  <a:txBody>
                    <a:bodyPr/>
                    <a:lstStyle/>
                    <a:p>
                      <a:pPr algn="ctr"/>
                      <a:r>
                        <a:rPr lang="en-US" sz="2000" dirty="0"/>
                        <a:t>Units</a:t>
                      </a:r>
                    </a:p>
                  </a:txBody>
                  <a:tcPr/>
                </a:tc>
                <a:extLst>
                  <a:ext uri="{0D108BD9-81ED-4DB2-BD59-A6C34878D82A}">
                    <a16:rowId xmlns:a16="http://schemas.microsoft.com/office/drawing/2014/main" val="10000"/>
                  </a:ext>
                </a:extLst>
              </a:tr>
              <a:tr h="370840">
                <a:tc>
                  <a:txBody>
                    <a:bodyPr/>
                    <a:lstStyle/>
                    <a:p>
                      <a:pPr algn="ctr"/>
                      <a:r>
                        <a:rPr lang="en-US" sz="2000" dirty="0"/>
                        <a:t>I.</a:t>
                      </a:r>
                    </a:p>
                  </a:txBody>
                  <a:tcPr/>
                </a:tc>
                <a:tc>
                  <a:txBody>
                    <a:bodyPr/>
                    <a:lstStyle/>
                    <a:p>
                      <a:r>
                        <a:rPr lang="en-US" sz="2000" dirty="0"/>
                        <a:t>Portraits / Self-Portraits</a:t>
                      </a:r>
                    </a:p>
                  </a:txBody>
                  <a:tcPr/>
                </a:tc>
                <a:extLst>
                  <a:ext uri="{0D108BD9-81ED-4DB2-BD59-A6C34878D82A}">
                    <a16:rowId xmlns:a16="http://schemas.microsoft.com/office/drawing/2014/main" val="10001"/>
                  </a:ext>
                </a:extLst>
              </a:tr>
              <a:tr h="370840">
                <a:tc>
                  <a:txBody>
                    <a:bodyPr/>
                    <a:lstStyle/>
                    <a:p>
                      <a:pPr algn="ctr"/>
                      <a:r>
                        <a:rPr lang="en-US" sz="2000" dirty="0"/>
                        <a:t>II.</a:t>
                      </a:r>
                    </a:p>
                  </a:txBody>
                  <a:tcPr/>
                </a:tc>
                <a:tc>
                  <a:txBody>
                    <a:bodyPr/>
                    <a:lstStyle/>
                    <a:p>
                      <a:r>
                        <a:rPr lang="en-US" sz="2000" dirty="0"/>
                        <a:t>Art </a:t>
                      </a:r>
                      <a:r>
                        <a:rPr lang="en-US" sz="2000" dirty="0" err="1"/>
                        <a:t>HerStory</a:t>
                      </a:r>
                      <a:endParaRPr lang="en-US" sz="2000" dirty="0"/>
                    </a:p>
                  </a:txBody>
                  <a:tcPr/>
                </a:tc>
                <a:extLst>
                  <a:ext uri="{0D108BD9-81ED-4DB2-BD59-A6C34878D82A}">
                    <a16:rowId xmlns:a16="http://schemas.microsoft.com/office/drawing/2014/main" val="10002"/>
                  </a:ext>
                </a:extLst>
              </a:tr>
              <a:tr h="370840">
                <a:tc>
                  <a:txBody>
                    <a:bodyPr/>
                    <a:lstStyle/>
                    <a:p>
                      <a:pPr algn="ctr"/>
                      <a:r>
                        <a:rPr lang="en-US" sz="2000" dirty="0"/>
                        <a:t>III.</a:t>
                      </a:r>
                    </a:p>
                  </a:txBody>
                  <a:tcPr/>
                </a:tc>
                <a:tc>
                  <a:txBody>
                    <a:bodyPr/>
                    <a:lstStyle/>
                    <a:p>
                      <a:r>
                        <a:rPr lang="en-US" sz="2000" dirty="0"/>
                        <a:t>Dreams</a:t>
                      </a:r>
                      <a:r>
                        <a:rPr lang="en-US" sz="2000" baseline="0" dirty="0"/>
                        <a:t> and Other Worlds</a:t>
                      </a:r>
                      <a:endParaRPr lang="en-US" sz="2000" dirty="0"/>
                    </a:p>
                  </a:txBody>
                  <a:tcPr/>
                </a:tc>
                <a:extLst>
                  <a:ext uri="{0D108BD9-81ED-4DB2-BD59-A6C34878D82A}">
                    <a16:rowId xmlns:a16="http://schemas.microsoft.com/office/drawing/2014/main" val="10003"/>
                  </a:ext>
                </a:extLst>
              </a:tr>
              <a:tr h="370840">
                <a:tc>
                  <a:txBody>
                    <a:bodyPr/>
                    <a:lstStyle/>
                    <a:p>
                      <a:pPr algn="ctr"/>
                      <a:r>
                        <a:rPr lang="en-US" sz="2000" dirty="0"/>
                        <a:t>IV.</a:t>
                      </a:r>
                    </a:p>
                  </a:txBody>
                  <a:tcPr/>
                </a:tc>
                <a:tc>
                  <a:txBody>
                    <a:bodyPr/>
                    <a:lstStyle/>
                    <a:p>
                      <a:r>
                        <a:rPr lang="en-US" sz="2000" dirty="0"/>
                        <a:t>Myths</a:t>
                      </a:r>
                    </a:p>
                  </a:txBody>
                  <a:tcPr/>
                </a:tc>
                <a:extLst>
                  <a:ext uri="{0D108BD9-81ED-4DB2-BD59-A6C34878D82A}">
                    <a16:rowId xmlns:a16="http://schemas.microsoft.com/office/drawing/2014/main" val="10004"/>
                  </a:ext>
                </a:extLst>
              </a:tr>
              <a:tr h="370840">
                <a:tc>
                  <a:txBody>
                    <a:bodyPr/>
                    <a:lstStyle/>
                    <a:p>
                      <a:pPr algn="ctr"/>
                      <a:r>
                        <a:rPr lang="en-US" sz="2000" dirty="0"/>
                        <a:t>V.</a:t>
                      </a:r>
                    </a:p>
                  </a:txBody>
                  <a:tcPr/>
                </a:tc>
                <a:tc>
                  <a:txBody>
                    <a:bodyPr/>
                    <a:lstStyle/>
                    <a:p>
                      <a:r>
                        <a:rPr lang="en-US" sz="2000" dirty="0"/>
                        <a:t>Time</a:t>
                      </a:r>
                    </a:p>
                  </a:txBody>
                  <a:tcPr/>
                </a:tc>
                <a:extLst>
                  <a:ext uri="{0D108BD9-81ED-4DB2-BD59-A6C34878D82A}">
                    <a16:rowId xmlns:a16="http://schemas.microsoft.com/office/drawing/2014/main" val="10005"/>
                  </a:ext>
                </a:extLst>
              </a:tr>
              <a:tr h="370840">
                <a:tc>
                  <a:txBody>
                    <a:bodyPr/>
                    <a:lstStyle/>
                    <a:p>
                      <a:pPr algn="ctr"/>
                      <a:r>
                        <a:rPr lang="en-US" sz="2000" dirty="0"/>
                        <a:t>VI.</a:t>
                      </a:r>
                    </a:p>
                  </a:txBody>
                  <a:tcPr/>
                </a:tc>
                <a:tc>
                  <a:txBody>
                    <a:bodyPr/>
                    <a:lstStyle/>
                    <a:p>
                      <a:r>
                        <a:rPr lang="en-US" sz="2000" dirty="0"/>
                        <a:t>Artfully Designed</a:t>
                      </a:r>
                    </a:p>
                  </a:txBody>
                  <a:tcPr/>
                </a:tc>
                <a:extLst>
                  <a:ext uri="{0D108BD9-81ED-4DB2-BD59-A6C34878D82A}">
                    <a16:rowId xmlns:a16="http://schemas.microsoft.com/office/drawing/2014/main" val="10006"/>
                  </a:ext>
                </a:extLst>
              </a:tr>
              <a:tr h="370840">
                <a:tc>
                  <a:txBody>
                    <a:bodyPr/>
                    <a:lstStyle/>
                    <a:p>
                      <a:pPr algn="ctr"/>
                      <a:r>
                        <a:rPr lang="en-US" sz="2000" dirty="0"/>
                        <a:t>VII.</a:t>
                      </a:r>
                    </a:p>
                  </a:txBody>
                  <a:tcPr/>
                </a:tc>
                <a:tc>
                  <a:txBody>
                    <a:bodyPr/>
                    <a:lstStyle/>
                    <a:p>
                      <a:r>
                        <a:rPr lang="en-US" sz="2000" dirty="0"/>
                        <a:t>Arts Alive!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2752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5417"/>
            <a:ext cx="8596668" cy="1320800"/>
          </a:xfrm>
        </p:spPr>
        <p:txBody>
          <a:bodyPr/>
          <a:lstStyle/>
          <a:p>
            <a:r>
              <a:rPr lang="en-US" u="sng" dirty="0"/>
              <a:t>Portraits / Self-Portraits</a:t>
            </a:r>
          </a:p>
        </p:txBody>
      </p:sp>
      <p:sp>
        <p:nvSpPr>
          <p:cNvPr id="3" name="Content Placeholder 2"/>
          <p:cNvSpPr>
            <a:spLocks noGrp="1"/>
          </p:cNvSpPr>
          <p:nvPr>
            <p:ph idx="1"/>
          </p:nvPr>
        </p:nvSpPr>
        <p:spPr>
          <a:xfrm>
            <a:off x="677334" y="1318054"/>
            <a:ext cx="8596668" cy="5115697"/>
          </a:xfrm>
        </p:spPr>
        <p:txBody>
          <a:bodyPr>
            <a:normAutofit lnSpcReduction="10000"/>
          </a:bodyPr>
          <a:lstStyle/>
          <a:p>
            <a:r>
              <a:rPr lang="en-US" sz="2000" b="1" u="sng" dirty="0"/>
              <a:t>Objectives:</a:t>
            </a:r>
            <a:r>
              <a:rPr lang="en-US" sz="2000" dirty="0"/>
              <a:t> </a:t>
            </a:r>
          </a:p>
          <a:p>
            <a:pPr marL="0" indent="0">
              <a:buNone/>
            </a:pPr>
            <a:r>
              <a:rPr lang="en-US" sz="2000" dirty="0"/>
              <a:t>     Students will be able to:</a:t>
            </a:r>
          </a:p>
          <a:p>
            <a:pPr lvl="1"/>
            <a:r>
              <a:rPr lang="en-US" sz="1800" dirty="0"/>
              <a:t>Explore the different styles of portraits / self-portraits and how they have changed as a result of different art movements</a:t>
            </a:r>
          </a:p>
          <a:p>
            <a:pPr lvl="1"/>
            <a:r>
              <a:rPr lang="en-US" sz="1800" dirty="0"/>
              <a:t>Consider different reasons why an artist might create a portrait / self-portrait</a:t>
            </a:r>
          </a:p>
          <a:p>
            <a:pPr lvl="1"/>
            <a:endParaRPr lang="en-US" sz="1800" dirty="0"/>
          </a:p>
          <a:p>
            <a:r>
              <a:rPr lang="en-US" sz="2000" b="1" u="sng" dirty="0"/>
              <a:t>Learning Plan:</a:t>
            </a:r>
          </a:p>
          <a:p>
            <a:pPr lvl="1"/>
            <a:r>
              <a:rPr lang="en-US" sz="1800" dirty="0"/>
              <a:t>Discuss and write blogs about images of different styles of portraits and self-portraits</a:t>
            </a:r>
          </a:p>
          <a:p>
            <a:pPr lvl="1"/>
            <a:r>
              <a:rPr lang="en-US" sz="1800" dirty="0"/>
              <a:t>Identify chronology on the art history timeline</a:t>
            </a:r>
          </a:p>
          <a:p>
            <a:pPr lvl="2"/>
            <a:r>
              <a:rPr lang="en-US" sz="1600" dirty="0"/>
              <a:t>Create art where students depict themselves either realistically or in a style of expression</a:t>
            </a:r>
          </a:p>
          <a:p>
            <a:pPr lvl="1"/>
            <a:r>
              <a:rPr lang="en-US" sz="1800" dirty="0"/>
              <a:t>Write an essay to compare two paintings, a portrait and a self-portrait and differentiate between styles of the time periods</a:t>
            </a:r>
          </a:p>
          <a:p>
            <a:endParaRPr lang="en-US" b="1" u="sng" dirty="0"/>
          </a:p>
          <a:p>
            <a:endParaRPr lang="en-US"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0666" y="585575"/>
            <a:ext cx="1908283" cy="28166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639" y="3674076"/>
            <a:ext cx="1923310" cy="2866767"/>
          </a:xfrm>
          <a:prstGeom prst="rect">
            <a:avLst/>
          </a:prstGeom>
        </p:spPr>
      </p:pic>
    </p:spTree>
    <p:extLst>
      <p:ext uri="{BB962C8B-B14F-4D97-AF65-F5344CB8AC3E}">
        <p14:creationId xmlns:p14="http://schemas.microsoft.com/office/powerpoint/2010/main" val="15747380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270</TotalTime>
  <Words>1202</Words>
  <Application>Microsoft Office PowerPoint</Application>
  <PresentationFormat>Widescreen</PresentationFormat>
  <Paragraphs>133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Perspectives in Art</vt:lpstr>
      <vt:lpstr>What is Perspectives in Art?</vt:lpstr>
      <vt:lpstr>What will the coursework in Perspectives in Art include?</vt:lpstr>
      <vt:lpstr>Supplies</vt:lpstr>
      <vt:lpstr>Who should take this course?</vt:lpstr>
      <vt:lpstr>Why should I take this course?</vt:lpstr>
      <vt:lpstr>Perspectives in Art Units</vt:lpstr>
      <vt:lpstr>Scope and Sequence</vt:lpstr>
      <vt:lpstr>Portraits / Self-Portraits</vt:lpstr>
      <vt:lpstr>Art HerStory</vt:lpstr>
      <vt:lpstr>Dreams and Other Worlds</vt:lpstr>
      <vt:lpstr>Myths</vt:lpstr>
      <vt:lpstr>Time</vt:lpstr>
      <vt:lpstr>Artfully Designed</vt:lpstr>
      <vt:lpstr>Arts Alive!</vt:lpstr>
    </vt:vector>
  </TitlesOfParts>
  <Company>Dorchester Count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in Art</dc:title>
  <dc:creator>Kolendowicz, Jennifer</dc:creator>
  <cp:lastModifiedBy>Yetter, Brina</cp:lastModifiedBy>
  <cp:revision>36</cp:revision>
  <dcterms:created xsi:type="dcterms:W3CDTF">2015-11-18T16:50:07Z</dcterms:created>
  <dcterms:modified xsi:type="dcterms:W3CDTF">2017-08-10T22:18:27Z</dcterms:modified>
</cp:coreProperties>
</file>