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9" r:id="rId4"/>
    <p:sldId id="270"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53" d="100"/>
          <a:sy n="53" d="100"/>
        </p:scale>
        <p:origin x="7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10/26/2017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Pop art</a:t>
            </a:r>
          </a:p>
        </p:txBody>
      </p:sp>
      <p:sp>
        <p:nvSpPr>
          <p:cNvPr id="3" name="Subtitle 2"/>
          <p:cNvSpPr>
            <a:spLocks noGrp="1"/>
          </p:cNvSpPr>
          <p:nvPr>
            <p:ph type="subTitle" idx="1"/>
          </p:nvPr>
        </p:nvSpPr>
        <p:spPr/>
        <p:txBody>
          <a:bodyPr/>
          <a:lstStyle/>
          <a:p>
            <a:r>
              <a:rPr lang="en-US" dirty="0"/>
              <a:t>Art II – Mrs. Senick</a:t>
            </a:r>
          </a:p>
        </p:txBody>
      </p:sp>
    </p:spTree>
    <p:extLst>
      <p:ext uri="{BB962C8B-B14F-4D97-AF65-F5344CB8AC3E}">
        <p14:creationId xmlns:p14="http://schemas.microsoft.com/office/powerpoint/2010/main" val="391456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(Part 1)</a:t>
            </a:r>
          </a:p>
        </p:txBody>
      </p:sp>
      <p:sp>
        <p:nvSpPr>
          <p:cNvPr id="3" name="Content Placeholder 2"/>
          <p:cNvSpPr>
            <a:spLocks noGrp="1"/>
          </p:cNvSpPr>
          <p:nvPr>
            <p:ph idx="1"/>
          </p:nvPr>
        </p:nvSpPr>
        <p:spPr/>
        <p:txBody>
          <a:bodyPr/>
          <a:lstStyle/>
          <a:p>
            <a:r>
              <a:rPr lang="en-US" dirty="0"/>
              <a:t>Look at the following artworks by some of the Leading Pop Artists of the 60’s. In your sketchbook, explain 3-5 characteristics of each artist’s work</a:t>
            </a:r>
          </a:p>
          <a:p>
            <a:pPr lvl="1"/>
            <a:r>
              <a:rPr lang="en-US" dirty="0"/>
              <a:t>Andy Warhol</a:t>
            </a:r>
          </a:p>
          <a:p>
            <a:pPr lvl="1"/>
            <a:r>
              <a:rPr lang="en-US" dirty="0"/>
              <a:t>Roy Lichtenstein</a:t>
            </a:r>
          </a:p>
          <a:p>
            <a:pPr lvl="1"/>
            <a:r>
              <a:rPr lang="en-US" dirty="0"/>
              <a:t>Jasper Johns</a:t>
            </a:r>
          </a:p>
        </p:txBody>
      </p:sp>
    </p:spTree>
    <p:extLst>
      <p:ext uri="{BB962C8B-B14F-4D97-AF65-F5344CB8AC3E}">
        <p14:creationId xmlns:p14="http://schemas.microsoft.com/office/powerpoint/2010/main" val="337308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(part 2)</a:t>
            </a:r>
          </a:p>
        </p:txBody>
      </p:sp>
      <p:sp>
        <p:nvSpPr>
          <p:cNvPr id="3" name="Content Placeholder 2"/>
          <p:cNvSpPr>
            <a:spLocks noGrp="1"/>
          </p:cNvSpPr>
          <p:nvPr>
            <p:ph idx="1"/>
          </p:nvPr>
        </p:nvSpPr>
        <p:spPr/>
        <p:txBody>
          <a:bodyPr/>
          <a:lstStyle/>
          <a:p>
            <a:r>
              <a:rPr lang="en-US" dirty="0"/>
              <a:t>After reviewing the artworks from the previous question, look back at Roy Lichtenstein. You will need to…</a:t>
            </a:r>
          </a:p>
          <a:p>
            <a:pPr lvl="1"/>
            <a:r>
              <a:rPr lang="en-US" dirty="0"/>
              <a:t>List 3 things that his artworks have in common</a:t>
            </a:r>
          </a:p>
          <a:p>
            <a:pPr lvl="1"/>
            <a:r>
              <a:rPr lang="en-US" dirty="0"/>
              <a:t>Interview Roy (provided)</a:t>
            </a:r>
          </a:p>
          <a:p>
            <a:pPr lvl="1"/>
            <a:r>
              <a:rPr lang="en-US" dirty="0"/>
              <a:t>Fill out the Interview Sheet to help you write your article for TIME Magazine</a:t>
            </a:r>
          </a:p>
        </p:txBody>
      </p:sp>
    </p:spTree>
    <p:extLst>
      <p:ext uri="{BB962C8B-B14F-4D97-AF65-F5344CB8AC3E}">
        <p14:creationId xmlns:p14="http://schemas.microsoft.com/office/powerpoint/2010/main" val="96764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(part 3 - 6)</a:t>
            </a:r>
          </a:p>
        </p:txBody>
      </p:sp>
      <p:sp>
        <p:nvSpPr>
          <p:cNvPr id="3" name="Content Placeholder 2"/>
          <p:cNvSpPr>
            <a:spLocks noGrp="1"/>
          </p:cNvSpPr>
          <p:nvPr>
            <p:ph idx="1"/>
          </p:nvPr>
        </p:nvSpPr>
        <p:spPr/>
        <p:txBody>
          <a:bodyPr/>
          <a:lstStyle/>
          <a:p>
            <a:r>
              <a:rPr lang="en-US" dirty="0"/>
              <a:t>When was the start of the Pop Art Movement?</a:t>
            </a:r>
          </a:p>
          <a:p>
            <a:r>
              <a:rPr lang="en-US" dirty="0"/>
              <a:t>Why did Pop Art happen?</a:t>
            </a:r>
          </a:p>
          <a:p>
            <a:pPr lvl="1"/>
            <a:r>
              <a:rPr lang="en-US" dirty="0"/>
              <a:t>Find a cultural movement during the 1950’s or 1960’s that could have led to Pop Art and include it in your magazine article</a:t>
            </a:r>
          </a:p>
          <a:p>
            <a:pPr lvl="1"/>
            <a:r>
              <a:rPr lang="en-US" dirty="0"/>
              <a:t>Find a historical event that happened during the Pop Art Movement </a:t>
            </a:r>
          </a:p>
          <a:p>
            <a:pPr lvl="2"/>
            <a:r>
              <a:rPr lang="en-US" dirty="0"/>
              <a:t>Examples: End of Cold War, Moon Landing, </a:t>
            </a:r>
            <a:r>
              <a:rPr lang="en-US" dirty="0" err="1"/>
              <a:t>etc</a:t>
            </a:r>
            <a:endParaRPr lang="en-US" dirty="0"/>
          </a:p>
          <a:p>
            <a:r>
              <a:rPr lang="en-US" dirty="0"/>
              <a:t>Write an article for TIME Magazine using all of the information you found in the previous task. Use a sheet of lined paper.</a:t>
            </a:r>
          </a:p>
        </p:txBody>
      </p:sp>
    </p:spTree>
    <p:extLst>
      <p:ext uri="{BB962C8B-B14F-4D97-AF65-F5344CB8AC3E}">
        <p14:creationId xmlns:p14="http://schemas.microsoft.com/office/powerpoint/2010/main" val="420222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where is the art?</a:t>
            </a:r>
          </a:p>
        </p:txBody>
      </p:sp>
      <p:sp>
        <p:nvSpPr>
          <p:cNvPr id="3" name="Content Placeholder 2"/>
          <p:cNvSpPr>
            <a:spLocks noGrp="1"/>
          </p:cNvSpPr>
          <p:nvPr>
            <p:ph idx="1"/>
          </p:nvPr>
        </p:nvSpPr>
        <p:spPr/>
        <p:txBody>
          <a:bodyPr/>
          <a:lstStyle/>
          <a:p>
            <a:r>
              <a:rPr lang="en-US" dirty="0"/>
              <a:t>You must create your OWN artwork that reflects the movement and artist you learned about to be displayed with your article. You should do this on the drawing paper provided. </a:t>
            </a:r>
          </a:p>
          <a:p>
            <a:r>
              <a:rPr lang="en-US" dirty="0"/>
              <a:t>Use your pencil to draw it out.</a:t>
            </a:r>
          </a:p>
          <a:p>
            <a:r>
              <a:rPr lang="en-US" dirty="0"/>
              <a:t>Use marker to fill it in.</a:t>
            </a:r>
          </a:p>
          <a:p>
            <a:r>
              <a:rPr lang="en-US" dirty="0"/>
              <a:t>Pay attention to craftsmanship</a:t>
            </a:r>
          </a:p>
          <a:p>
            <a:pPr lvl="1"/>
            <a:r>
              <a:rPr lang="en-US" dirty="0"/>
              <a:t>Aka coloring inside of the lines. Smooth edges. Etc.</a:t>
            </a:r>
          </a:p>
        </p:txBody>
      </p:sp>
    </p:spTree>
    <p:extLst>
      <p:ext uri="{BB962C8B-B14F-4D97-AF65-F5344CB8AC3E}">
        <p14:creationId xmlns:p14="http://schemas.microsoft.com/office/powerpoint/2010/main" val="338487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 what’s the grade?</a:t>
            </a:r>
            <a:endParaRPr lang="en-US" dirty="0"/>
          </a:p>
        </p:txBody>
      </p:sp>
      <p:sp>
        <p:nvSpPr>
          <p:cNvPr id="3" name="Content Placeholder 2"/>
          <p:cNvSpPr>
            <a:spLocks noGrp="1"/>
          </p:cNvSpPr>
          <p:nvPr>
            <p:ph idx="1"/>
          </p:nvPr>
        </p:nvSpPr>
        <p:spPr/>
        <p:txBody>
          <a:bodyPr/>
          <a:lstStyle/>
          <a:p>
            <a:r>
              <a:rPr lang="en-US" dirty="0"/>
              <a:t>Your artwork will be turned in WITH your article that you’ve written. </a:t>
            </a:r>
          </a:p>
          <a:p>
            <a:r>
              <a:rPr lang="en-US" dirty="0"/>
              <a:t>All of this will be graded together. </a:t>
            </a:r>
          </a:p>
        </p:txBody>
      </p:sp>
    </p:spTree>
    <p:extLst>
      <p:ext uri="{BB962C8B-B14F-4D97-AF65-F5344CB8AC3E}">
        <p14:creationId xmlns:p14="http://schemas.microsoft.com/office/powerpoint/2010/main" val="124362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761177"/>
              </p:ext>
            </p:extLst>
          </p:nvPr>
        </p:nvGraphicFramePr>
        <p:xfrm>
          <a:off x="287382" y="156753"/>
          <a:ext cx="11573691" cy="6596744"/>
        </p:xfrm>
        <a:graphic>
          <a:graphicData uri="http://schemas.openxmlformats.org/drawingml/2006/table">
            <a:tbl>
              <a:tblPr firstRow="1" bandRow="1">
                <a:tableStyleId>{5C22544A-7EE6-4342-B048-85BDC9FD1C3A}</a:tableStyleId>
              </a:tblPr>
              <a:tblGrid>
                <a:gridCol w="2302264">
                  <a:extLst>
                    <a:ext uri="{9D8B030D-6E8A-4147-A177-3AD203B41FA5}">
                      <a16:colId xmlns:a16="http://schemas.microsoft.com/office/drawing/2014/main" val="1092971463"/>
                    </a:ext>
                  </a:extLst>
                </a:gridCol>
                <a:gridCol w="2327213">
                  <a:extLst>
                    <a:ext uri="{9D8B030D-6E8A-4147-A177-3AD203B41FA5}">
                      <a16:colId xmlns:a16="http://schemas.microsoft.com/office/drawing/2014/main" val="132088797"/>
                    </a:ext>
                  </a:extLst>
                </a:gridCol>
                <a:gridCol w="2314738">
                  <a:extLst>
                    <a:ext uri="{9D8B030D-6E8A-4147-A177-3AD203B41FA5}">
                      <a16:colId xmlns:a16="http://schemas.microsoft.com/office/drawing/2014/main" val="4138603207"/>
                    </a:ext>
                  </a:extLst>
                </a:gridCol>
                <a:gridCol w="2314738">
                  <a:extLst>
                    <a:ext uri="{9D8B030D-6E8A-4147-A177-3AD203B41FA5}">
                      <a16:colId xmlns:a16="http://schemas.microsoft.com/office/drawing/2014/main" val="3327089259"/>
                    </a:ext>
                  </a:extLst>
                </a:gridCol>
                <a:gridCol w="2314738">
                  <a:extLst>
                    <a:ext uri="{9D8B030D-6E8A-4147-A177-3AD203B41FA5}">
                      <a16:colId xmlns:a16="http://schemas.microsoft.com/office/drawing/2014/main" val="1996150745"/>
                    </a:ext>
                  </a:extLst>
                </a:gridCol>
              </a:tblGrid>
              <a:tr h="450118">
                <a:tc>
                  <a:txBody>
                    <a:bodyPr/>
                    <a:lstStyle/>
                    <a:p>
                      <a:endParaRPr lang="en-US" dirty="0"/>
                    </a:p>
                  </a:txBody>
                  <a:tcPr/>
                </a:tc>
                <a:tc>
                  <a:txBody>
                    <a:bodyPr/>
                    <a:lstStyle/>
                    <a:p>
                      <a:r>
                        <a:rPr lang="en-US" dirty="0"/>
                        <a:t>Poor – 0 to 5</a:t>
                      </a:r>
                    </a:p>
                  </a:txBody>
                  <a:tcPr/>
                </a:tc>
                <a:tc>
                  <a:txBody>
                    <a:bodyPr/>
                    <a:lstStyle/>
                    <a:p>
                      <a:r>
                        <a:rPr lang="en-US" dirty="0"/>
                        <a:t>Average – 6</a:t>
                      </a:r>
                      <a:r>
                        <a:rPr lang="en-US" baseline="0" dirty="0"/>
                        <a:t> to </a:t>
                      </a:r>
                      <a:r>
                        <a:rPr lang="en-US" dirty="0"/>
                        <a:t>10</a:t>
                      </a:r>
                    </a:p>
                  </a:txBody>
                  <a:tcPr/>
                </a:tc>
                <a:tc>
                  <a:txBody>
                    <a:bodyPr/>
                    <a:lstStyle/>
                    <a:p>
                      <a:r>
                        <a:rPr lang="en-US" dirty="0"/>
                        <a:t>Good – 11 to 15</a:t>
                      </a:r>
                    </a:p>
                  </a:txBody>
                  <a:tcPr/>
                </a:tc>
                <a:tc>
                  <a:txBody>
                    <a:bodyPr/>
                    <a:lstStyle/>
                    <a:p>
                      <a:r>
                        <a:rPr lang="en-US"/>
                        <a:t>Excellent – 16 to </a:t>
                      </a:r>
                      <a:r>
                        <a:rPr lang="en-US" dirty="0"/>
                        <a:t>20</a:t>
                      </a:r>
                    </a:p>
                  </a:txBody>
                  <a:tcPr/>
                </a:tc>
                <a:extLst>
                  <a:ext uri="{0D108BD9-81ED-4DB2-BD59-A6C34878D82A}">
                    <a16:rowId xmlns:a16="http://schemas.microsoft.com/office/drawing/2014/main" val="2796081301"/>
                  </a:ext>
                </a:extLst>
              </a:tr>
              <a:tr h="1143552">
                <a:tc>
                  <a:txBody>
                    <a:bodyPr/>
                    <a:lstStyle/>
                    <a:p>
                      <a:r>
                        <a:rPr lang="en-US" sz="1600" dirty="0"/>
                        <a:t>3-5 Characteristics of 3 artists from</a:t>
                      </a:r>
                      <a:r>
                        <a:rPr lang="en-US" sz="1600" baseline="0" dirty="0"/>
                        <a:t> the Pop Art Movement</a:t>
                      </a:r>
                      <a:endParaRPr lang="en-US" sz="1600" dirty="0"/>
                    </a:p>
                  </a:txBody>
                  <a:tcPr/>
                </a:tc>
                <a:tc>
                  <a:txBody>
                    <a:bodyPr/>
                    <a:lstStyle/>
                    <a:p>
                      <a:r>
                        <a:rPr lang="en-US" sz="1600" dirty="0"/>
                        <a:t>Did not include any characteristics</a:t>
                      </a:r>
                    </a:p>
                  </a:txBody>
                  <a:tcPr/>
                </a:tc>
                <a:tc>
                  <a:txBody>
                    <a:bodyPr/>
                    <a:lstStyle/>
                    <a:p>
                      <a:r>
                        <a:rPr lang="en-US" sz="1600" dirty="0"/>
                        <a:t>Included</a:t>
                      </a:r>
                      <a:r>
                        <a:rPr lang="en-US" sz="1600" baseline="0" dirty="0"/>
                        <a:t> less than 3 characteristics or did not provide detail</a:t>
                      </a:r>
                      <a:endParaRPr lang="en-US" sz="1600" dirty="0"/>
                    </a:p>
                  </a:txBody>
                  <a:tcPr/>
                </a:tc>
                <a:tc>
                  <a:txBody>
                    <a:bodyPr/>
                    <a:lstStyle/>
                    <a:p>
                      <a:r>
                        <a:rPr lang="en-US" sz="1600" dirty="0"/>
                        <a:t>Included 3-5 characteristics but they were not detailed</a:t>
                      </a:r>
                    </a:p>
                  </a:txBody>
                  <a:tcPr/>
                </a:tc>
                <a:tc>
                  <a:txBody>
                    <a:bodyPr/>
                    <a:lstStyle/>
                    <a:p>
                      <a:r>
                        <a:rPr lang="en-US" sz="1600" dirty="0"/>
                        <a:t>Included 3-5 characteristics</a:t>
                      </a:r>
                      <a:r>
                        <a:rPr lang="en-US" sz="1600" baseline="0" dirty="0"/>
                        <a:t> Gave detailed responses</a:t>
                      </a:r>
                      <a:endParaRPr lang="en-US" sz="1600" dirty="0"/>
                    </a:p>
                  </a:txBody>
                  <a:tcPr/>
                </a:tc>
                <a:extLst>
                  <a:ext uri="{0D108BD9-81ED-4DB2-BD59-A6C34878D82A}">
                    <a16:rowId xmlns:a16="http://schemas.microsoft.com/office/drawing/2014/main" val="247386933"/>
                  </a:ext>
                </a:extLst>
              </a:tr>
              <a:tr h="1156895">
                <a:tc>
                  <a:txBody>
                    <a:bodyPr/>
                    <a:lstStyle/>
                    <a:p>
                      <a:r>
                        <a:rPr lang="en-US" sz="1600" dirty="0"/>
                        <a:t>Interview on Lichtenstein and characteristics of his work</a:t>
                      </a:r>
                    </a:p>
                  </a:txBody>
                  <a:tcPr/>
                </a:tc>
                <a:tc>
                  <a:txBody>
                    <a:bodyPr/>
                    <a:lstStyle/>
                    <a:p>
                      <a:r>
                        <a:rPr lang="en-US" sz="1600" dirty="0"/>
                        <a:t>Did</a:t>
                      </a:r>
                      <a:r>
                        <a:rPr lang="en-US" sz="1600" baseline="0" dirty="0"/>
                        <a:t> not complete interview… did not list characteristics of the artist’s work</a:t>
                      </a:r>
                      <a:endParaRPr lang="en-US" sz="1600" dirty="0"/>
                    </a:p>
                  </a:txBody>
                  <a:tcPr/>
                </a:tc>
                <a:tc>
                  <a:txBody>
                    <a:bodyPr/>
                    <a:lstStyle/>
                    <a:p>
                      <a:r>
                        <a:rPr lang="en-US" sz="1600" dirty="0"/>
                        <a:t>Completed the interview</a:t>
                      </a:r>
                      <a:r>
                        <a:rPr lang="en-US" sz="1600" baseline="0" dirty="0"/>
                        <a:t> but did not include characteristics or visa versa</a:t>
                      </a:r>
                      <a:endParaRPr lang="en-US" sz="1600" dirty="0"/>
                    </a:p>
                  </a:txBody>
                  <a:tcPr/>
                </a:tc>
                <a:tc>
                  <a:txBody>
                    <a:bodyPr/>
                    <a:lstStyle/>
                    <a:p>
                      <a:r>
                        <a:rPr lang="en-US" sz="1600" dirty="0"/>
                        <a:t>Completed the interview</a:t>
                      </a:r>
                      <a:r>
                        <a:rPr lang="en-US" sz="1600" baseline="0" dirty="0"/>
                        <a:t> and listed characteristics but did not give detailed responses</a:t>
                      </a:r>
                      <a:endParaRPr lang="en-US" sz="1600" dirty="0"/>
                    </a:p>
                  </a:txBody>
                  <a:tcPr/>
                </a:tc>
                <a:tc>
                  <a:txBody>
                    <a:bodyPr/>
                    <a:lstStyle/>
                    <a:p>
                      <a:r>
                        <a:rPr lang="en-US" sz="1600" dirty="0"/>
                        <a:t>Completed</a:t>
                      </a:r>
                      <a:r>
                        <a:rPr lang="en-US" sz="1600" baseline="0" dirty="0"/>
                        <a:t> the interview and listed characteristics. Provided detailed responses to both</a:t>
                      </a:r>
                      <a:endParaRPr lang="en-US" sz="1600" dirty="0"/>
                    </a:p>
                  </a:txBody>
                  <a:tcPr/>
                </a:tc>
                <a:extLst>
                  <a:ext uri="{0D108BD9-81ED-4DB2-BD59-A6C34878D82A}">
                    <a16:rowId xmlns:a16="http://schemas.microsoft.com/office/drawing/2014/main" val="2796247425"/>
                  </a:ext>
                </a:extLst>
              </a:tr>
              <a:tr h="1314994">
                <a:tc>
                  <a:txBody>
                    <a:bodyPr/>
                    <a:lstStyle/>
                    <a:p>
                      <a:r>
                        <a:rPr lang="en-US" sz="1600" dirty="0"/>
                        <a:t>When the Pop Art Movement happened</a:t>
                      </a:r>
                      <a:r>
                        <a:rPr lang="en-US" sz="1600" baseline="0" dirty="0"/>
                        <a:t> -</a:t>
                      </a:r>
                      <a:r>
                        <a:rPr lang="en-US" sz="1600" dirty="0"/>
                        <a:t> Cultural/Historical events</a:t>
                      </a:r>
                    </a:p>
                  </a:txBody>
                  <a:tcPr/>
                </a:tc>
                <a:tc>
                  <a:txBody>
                    <a:bodyPr/>
                    <a:lstStyle/>
                    <a:p>
                      <a:r>
                        <a:rPr lang="en-US" sz="1600" dirty="0"/>
                        <a:t>Did not include all items: time/era, cultural</a:t>
                      </a:r>
                      <a:r>
                        <a:rPr lang="en-US" sz="1600" baseline="0" dirty="0"/>
                        <a:t> event, historical event</a:t>
                      </a:r>
                      <a:endParaRPr lang="en-US" sz="1600" dirty="0"/>
                    </a:p>
                  </a:txBody>
                  <a:tcPr/>
                </a:tc>
                <a:tc>
                  <a:txBody>
                    <a:bodyPr/>
                    <a:lstStyle/>
                    <a:p>
                      <a:r>
                        <a:rPr lang="en-US" sz="1600" dirty="0"/>
                        <a:t>Only included 1-2</a:t>
                      </a:r>
                      <a:r>
                        <a:rPr lang="en-US" sz="1600" baseline="0" dirty="0"/>
                        <a:t> items: time/era, cultural event, historical event</a:t>
                      </a:r>
                      <a:endParaRPr lang="en-US" sz="1600" dirty="0"/>
                    </a:p>
                  </a:txBody>
                  <a:tcPr/>
                </a:tc>
                <a:tc>
                  <a:txBody>
                    <a:bodyPr/>
                    <a:lstStyle/>
                    <a:p>
                      <a:r>
                        <a:rPr lang="en-US" sz="1600" dirty="0"/>
                        <a:t>Included all 3 items</a:t>
                      </a:r>
                      <a:r>
                        <a:rPr lang="en-US" sz="1600" baseline="0" dirty="0"/>
                        <a:t> but did not give detailed/correct responses</a:t>
                      </a:r>
                      <a:endParaRPr lang="en-US" sz="1600" dirty="0"/>
                    </a:p>
                  </a:txBody>
                  <a:tcPr/>
                </a:tc>
                <a:tc>
                  <a:txBody>
                    <a:bodyPr/>
                    <a:lstStyle/>
                    <a:p>
                      <a:r>
                        <a:rPr lang="en-US" sz="1600" dirty="0"/>
                        <a:t>Included all 3 items</a:t>
                      </a:r>
                      <a:r>
                        <a:rPr lang="en-US" sz="1600" baseline="0" dirty="0"/>
                        <a:t> and gave correct, detailed responses</a:t>
                      </a:r>
                      <a:endParaRPr lang="en-US" sz="1600" dirty="0"/>
                    </a:p>
                  </a:txBody>
                  <a:tcPr/>
                </a:tc>
                <a:extLst>
                  <a:ext uri="{0D108BD9-81ED-4DB2-BD59-A6C34878D82A}">
                    <a16:rowId xmlns:a16="http://schemas.microsoft.com/office/drawing/2014/main" val="2571440149"/>
                  </a:ext>
                </a:extLst>
              </a:tr>
              <a:tr h="999150">
                <a:tc>
                  <a:txBody>
                    <a:bodyPr/>
                    <a:lstStyle/>
                    <a:p>
                      <a:r>
                        <a:rPr lang="en-US" sz="1600" dirty="0"/>
                        <a:t>Magazine article</a:t>
                      </a:r>
                      <a:r>
                        <a:rPr lang="en-US" sz="1600" baseline="0" dirty="0"/>
                        <a:t> for TIME Magazine</a:t>
                      </a:r>
                      <a:endParaRPr lang="en-US" sz="1600" dirty="0"/>
                    </a:p>
                  </a:txBody>
                  <a:tcPr/>
                </a:tc>
                <a:tc>
                  <a:txBody>
                    <a:bodyPr/>
                    <a:lstStyle/>
                    <a:p>
                      <a:r>
                        <a:rPr lang="en-US" sz="1600" dirty="0"/>
                        <a:t>Did not complete the article at all</a:t>
                      </a:r>
                    </a:p>
                  </a:txBody>
                  <a:tcPr/>
                </a:tc>
                <a:tc>
                  <a:txBody>
                    <a:bodyPr/>
                    <a:lstStyle/>
                    <a:p>
                      <a:r>
                        <a:rPr lang="en-US" sz="1600" dirty="0"/>
                        <a:t>Did not complete the article in it’s entirety</a:t>
                      </a:r>
                    </a:p>
                  </a:txBody>
                  <a:tcPr/>
                </a:tc>
                <a:tc>
                  <a:txBody>
                    <a:bodyPr/>
                    <a:lstStyle/>
                    <a:p>
                      <a:r>
                        <a:rPr lang="en-US" sz="1600" dirty="0"/>
                        <a:t>Completed most or</a:t>
                      </a:r>
                      <a:r>
                        <a:rPr lang="en-US" sz="1600" baseline="0" dirty="0"/>
                        <a:t> all of the article but did not include all of the required information</a:t>
                      </a:r>
                      <a:endParaRPr lang="en-US" sz="1600" dirty="0"/>
                    </a:p>
                  </a:txBody>
                  <a:tcPr/>
                </a:tc>
                <a:tc>
                  <a:txBody>
                    <a:bodyPr/>
                    <a:lstStyle/>
                    <a:p>
                      <a:r>
                        <a:rPr lang="en-US" sz="1600" dirty="0"/>
                        <a:t>Completed the entire article and included all required information</a:t>
                      </a:r>
                    </a:p>
                  </a:txBody>
                  <a:tcPr/>
                </a:tc>
                <a:extLst>
                  <a:ext uri="{0D108BD9-81ED-4DB2-BD59-A6C34878D82A}">
                    <a16:rowId xmlns:a16="http://schemas.microsoft.com/office/drawing/2014/main" val="890577072"/>
                  </a:ext>
                </a:extLst>
              </a:tr>
              <a:tr h="999150">
                <a:tc>
                  <a:txBody>
                    <a:bodyPr/>
                    <a:lstStyle/>
                    <a:p>
                      <a:r>
                        <a:rPr lang="en-US" sz="1600" dirty="0"/>
                        <a:t>Original</a:t>
                      </a:r>
                      <a:r>
                        <a:rPr lang="en-US" sz="1600" baseline="0" dirty="0"/>
                        <a:t> artwork for TIME Magazine</a:t>
                      </a:r>
                      <a:endParaRPr lang="en-US" sz="1600" dirty="0"/>
                    </a:p>
                  </a:txBody>
                  <a:tcPr/>
                </a:tc>
                <a:tc>
                  <a:txBody>
                    <a:bodyPr/>
                    <a:lstStyle/>
                    <a:p>
                      <a:r>
                        <a:rPr lang="en-US" sz="1600" dirty="0"/>
                        <a:t>Did not create an artwork</a:t>
                      </a:r>
                    </a:p>
                  </a:txBody>
                  <a:tcPr/>
                </a:tc>
                <a:tc>
                  <a:txBody>
                    <a:bodyPr/>
                    <a:lstStyle/>
                    <a:p>
                      <a:r>
                        <a:rPr lang="en-US" sz="1600" dirty="0"/>
                        <a:t>Did not finish</a:t>
                      </a:r>
                      <a:r>
                        <a:rPr lang="en-US" sz="1600" baseline="0" dirty="0"/>
                        <a:t> creating an artwork</a:t>
                      </a:r>
                      <a:endParaRPr lang="en-US" sz="1600" dirty="0"/>
                    </a:p>
                  </a:txBody>
                  <a:tcPr/>
                </a:tc>
                <a:tc>
                  <a:txBody>
                    <a:bodyPr/>
                    <a:lstStyle/>
                    <a:p>
                      <a:r>
                        <a:rPr lang="en-US" sz="1600" dirty="0"/>
                        <a:t>Finished the artwork but</a:t>
                      </a:r>
                      <a:r>
                        <a:rPr lang="en-US" sz="1600" baseline="0" dirty="0"/>
                        <a:t> it did not reference a pop artist/poor recreation</a:t>
                      </a:r>
                      <a:endParaRPr lang="en-US" sz="1600" dirty="0"/>
                    </a:p>
                  </a:txBody>
                  <a:tcPr/>
                </a:tc>
                <a:tc>
                  <a:txBody>
                    <a:bodyPr/>
                    <a:lstStyle/>
                    <a:p>
                      <a:r>
                        <a:rPr lang="en-US" sz="1600" dirty="0"/>
                        <a:t>Created</a:t>
                      </a:r>
                      <a:r>
                        <a:rPr lang="en-US" sz="1600" baseline="0" dirty="0"/>
                        <a:t> an artwork that referenced a pop artist</a:t>
                      </a:r>
                    </a:p>
                    <a:p>
                      <a:r>
                        <a:rPr lang="en-US" sz="1600" baseline="0" dirty="0"/>
                        <a:t>Well crafted</a:t>
                      </a:r>
                      <a:endParaRPr lang="en-US" sz="1600" dirty="0"/>
                    </a:p>
                  </a:txBody>
                  <a:tcPr/>
                </a:tc>
                <a:extLst>
                  <a:ext uri="{0D108BD9-81ED-4DB2-BD59-A6C34878D82A}">
                    <a16:rowId xmlns:a16="http://schemas.microsoft.com/office/drawing/2014/main" val="3604269084"/>
                  </a:ext>
                </a:extLst>
              </a:tr>
            </a:tbl>
          </a:graphicData>
        </a:graphic>
      </p:graphicFrame>
    </p:spTree>
    <p:extLst>
      <p:ext uri="{BB962C8B-B14F-4D97-AF65-F5344CB8AC3E}">
        <p14:creationId xmlns:p14="http://schemas.microsoft.com/office/powerpoint/2010/main" val="280627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059" r="16201" b="-1"/>
          <a:stretch/>
        </p:blipFill>
        <p:spPr>
          <a:xfrm>
            <a:off x="8034291" y="732999"/>
            <a:ext cx="3519535" cy="4334450"/>
          </a:xfrm>
          <a:custGeom>
            <a:avLst/>
            <a:gdLst>
              <a:gd name="connsiteX0" fmla="*/ 322464 w 3239538"/>
              <a:gd name="connsiteY0" fmla="*/ 0 h 4334450"/>
              <a:gd name="connsiteX1" fmla="*/ 3239538 w 3239538"/>
              <a:gd name="connsiteY1" fmla="*/ 0 h 4334450"/>
              <a:gd name="connsiteX2" fmla="*/ 3239538 w 3239538"/>
              <a:gd name="connsiteY2" fmla="*/ 4011987 h 4334450"/>
              <a:gd name="connsiteX3" fmla="*/ 2917075 w 3239538"/>
              <a:gd name="connsiteY3" fmla="*/ 4334450 h 4334450"/>
              <a:gd name="connsiteX4" fmla="*/ 0 w 3239538"/>
              <a:gd name="connsiteY4" fmla="*/ 4334450 h 4334450"/>
              <a:gd name="connsiteX5" fmla="*/ 0 w 3239538"/>
              <a:gd name="connsiteY5" fmla="*/ 322464 h 433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grpSp>
        <p:nvGrpSpPr>
          <p:cNvPr id="20" name="Group 8">
            <a:extLst>
              <a:ext uri="{FF2B5EF4-FFF2-40B4-BE49-F238E27FC236}">
                <a16:creationId xmlns:a16="http://schemas.microsoft.com/office/drawing/2014/main" id="{A65C0CBF-FB8C-496A-8012-53F875FE8C8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10" name="Straight Connector 9">
              <a:extLst>
                <a:ext uri="{FF2B5EF4-FFF2-40B4-BE49-F238E27FC236}">
                  <a16:creationId xmlns:a16="http://schemas.microsoft.com/office/drawing/2014/main" id="{28E68BDE-A896-42A4-96AB-D84C8B01F61E}"/>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10">
              <a:extLst>
                <a:ext uri="{FF2B5EF4-FFF2-40B4-BE49-F238E27FC236}">
                  <a16:creationId xmlns:a16="http://schemas.microsoft.com/office/drawing/2014/main" id="{42626011-75BF-423C-B43C-D01A3EE640BB}"/>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17726A-53D9-47B0-96D5-86DE3618B326}"/>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BDCCA82-2FFC-4254-BF08-13DF26F378F2}"/>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FE1D44-D3D4-416F-BC3E-9C9C3401E2B7}"/>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84212" y="4487332"/>
            <a:ext cx="7350079" cy="1507067"/>
          </a:xfrm>
        </p:spPr>
        <p:txBody>
          <a:bodyPr>
            <a:normAutofit/>
          </a:bodyPr>
          <a:lstStyle/>
          <a:p>
            <a:r>
              <a:rPr lang="en-US"/>
              <a:t>What is pop art?</a:t>
            </a:r>
            <a:endParaRPr lang="en-US" dirty="0"/>
          </a:p>
        </p:txBody>
      </p:sp>
      <p:sp>
        <p:nvSpPr>
          <p:cNvPr id="3" name="Content Placeholder 2"/>
          <p:cNvSpPr>
            <a:spLocks noGrp="1"/>
          </p:cNvSpPr>
          <p:nvPr>
            <p:ph idx="1"/>
          </p:nvPr>
        </p:nvSpPr>
        <p:spPr>
          <a:xfrm>
            <a:off x="684212" y="685800"/>
            <a:ext cx="7350079" cy="3615267"/>
          </a:xfrm>
        </p:spPr>
        <p:txBody>
          <a:bodyPr>
            <a:normAutofit/>
          </a:bodyPr>
          <a:lstStyle/>
          <a:p>
            <a:r>
              <a:rPr lang="en-US"/>
              <a:t>1955 – 1970</a:t>
            </a:r>
          </a:p>
          <a:p>
            <a:r>
              <a:rPr lang="en-US"/>
              <a:t>References subject matter from POP culture</a:t>
            </a:r>
          </a:p>
          <a:p>
            <a:r>
              <a:rPr lang="en-US"/>
              <a:t>Art was no longer a “high class commodity”, it was designed for mass viewing</a:t>
            </a:r>
          </a:p>
          <a:p>
            <a:r>
              <a:rPr lang="en-US"/>
              <a:t>Subjects were recognizable objects/images</a:t>
            </a:r>
            <a:endParaRPr lang="en-US" dirty="0"/>
          </a:p>
        </p:txBody>
      </p:sp>
    </p:spTree>
    <p:extLst>
      <p:ext uri="{BB962C8B-B14F-4D97-AF65-F5344CB8AC3E}">
        <p14:creationId xmlns:p14="http://schemas.microsoft.com/office/powerpoint/2010/main" val="268002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BFCF6A-3EC8-4359-AC07-BC1504535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EC3A1AD-FD9F-4C29-BC74-A2248B40C12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278D38BC-6F74-4A2F-B72E-D2CCF1E1455E}"/>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CAD2E33-4B72-4FCB-A336-72EB59F6559B}"/>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736BC47-6DA7-4E3F-80A7-BAECA38924A6}"/>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277FCC2-B609-490F-88F8-E97B7703C1A3}"/>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A709576-6C34-4863-9584-0806F7E56A3D}"/>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8" name="Snip Diagonal Corner Rectangle 25">
            <a:extLst>
              <a:ext uri="{FF2B5EF4-FFF2-40B4-BE49-F238E27FC236}">
                <a16:creationId xmlns:a16="http://schemas.microsoft.com/office/drawing/2014/main" id="{66F2EB64-5F95-463F-A7D5-1911E2172A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r="2" b="3481"/>
          <a:stretch/>
        </p:blipFill>
        <p:spPr>
          <a:xfrm>
            <a:off x="800558" y="786117"/>
            <a:ext cx="3337560" cy="4956048"/>
          </a:xfrm>
          <a:custGeom>
            <a:avLst/>
            <a:gdLst>
              <a:gd name="connsiteX0" fmla="*/ 384420 w 3337560"/>
              <a:gd name="connsiteY0" fmla="*/ 0 h 4956048"/>
              <a:gd name="connsiteX1" fmla="*/ 3337560 w 3337560"/>
              <a:gd name="connsiteY1" fmla="*/ 0 h 4956048"/>
              <a:gd name="connsiteX2" fmla="*/ 3337560 w 3337560"/>
              <a:gd name="connsiteY2" fmla="*/ 4571628 h 4956048"/>
              <a:gd name="connsiteX3" fmla="*/ 2953140 w 3337560"/>
              <a:gd name="connsiteY3" fmla="*/ 4956048 h 4956048"/>
              <a:gd name="connsiteX4" fmla="*/ 0 w 3337560"/>
              <a:gd name="connsiteY4" fmla="*/ 4956048 h 4956048"/>
              <a:gd name="connsiteX5" fmla="*/ 0 w 3337560"/>
              <a:gd name="connsiteY5" fmla="*/ 384420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2" name="Title 1"/>
          <p:cNvSpPr>
            <a:spLocks noGrp="1"/>
          </p:cNvSpPr>
          <p:nvPr>
            <p:ph type="title"/>
          </p:nvPr>
        </p:nvSpPr>
        <p:spPr>
          <a:xfrm>
            <a:off x="4661860" y="4487332"/>
            <a:ext cx="5627258" cy="1507067"/>
          </a:xfrm>
        </p:spPr>
        <p:txBody>
          <a:bodyPr>
            <a:normAutofit/>
          </a:bodyPr>
          <a:lstStyle/>
          <a:p>
            <a:r>
              <a:rPr lang="en-US" dirty="0"/>
              <a:t>characteristics</a:t>
            </a:r>
          </a:p>
        </p:txBody>
      </p:sp>
      <p:sp>
        <p:nvSpPr>
          <p:cNvPr id="3" name="Content Placeholder 2"/>
          <p:cNvSpPr>
            <a:spLocks noGrp="1"/>
          </p:cNvSpPr>
          <p:nvPr>
            <p:ph idx="1"/>
          </p:nvPr>
        </p:nvSpPr>
        <p:spPr>
          <a:xfrm>
            <a:off x="4661860" y="685800"/>
            <a:ext cx="6253792" cy="3615267"/>
          </a:xfrm>
        </p:spPr>
        <p:txBody>
          <a:bodyPr>
            <a:normAutofit/>
          </a:bodyPr>
          <a:lstStyle/>
          <a:p>
            <a:pPr>
              <a:lnSpc>
                <a:spcPct val="90000"/>
              </a:lnSpc>
            </a:pPr>
            <a:r>
              <a:rPr lang="en-US" sz="1400"/>
              <a:t>Mass produced, industrialized images</a:t>
            </a:r>
          </a:p>
          <a:p>
            <a:pPr>
              <a:lnSpc>
                <a:spcPct val="90000"/>
              </a:lnSpc>
            </a:pPr>
            <a:r>
              <a:rPr lang="en-US" sz="1400"/>
              <a:t>Pop culture &amp; icons</a:t>
            </a:r>
          </a:p>
          <a:p>
            <a:pPr lvl="1">
              <a:lnSpc>
                <a:spcPct val="90000"/>
              </a:lnSpc>
            </a:pPr>
            <a:r>
              <a:rPr lang="en-US" sz="1400"/>
              <a:t>Celebrities, brands, logos</a:t>
            </a:r>
          </a:p>
          <a:p>
            <a:pPr>
              <a:lnSpc>
                <a:spcPct val="90000"/>
              </a:lnSpc>
            </a:pPr>
            <a:r>
              <a:rPr lang="en-US" sz="1400"/>
              <a:t>Glamourized commonplace objects/people/actions</a:t>
            </a:r>
          </a:p>
          <a:p>
            <a:pPr lvl="1">
              <a:lnSpc>
                <a:spcPct val="90000"/>
              </a:lnSpc>
            </a:pPr>
            <a:r>
              <a:rPr lang="en-US" sz="1400" err="1"/>
              <a:t>Cambell’s</a:t>
            </a:r>
            <a:r>
              <a:rPr lang="en-US" sz="1400"/>
              <a:t> soup cans</a:t>
            </a:r>
          </a:p>
          <a:p>
            <a:pPr lvl="1">
              <a:lnSpc>
                <a:spcPct val="90000"/>
              </a:lnSpc>
            </a:pPr>
            <a:r>
              <a:rPr lang="en-US" sz="1400"/>
              <a:t>Using the telephone</a:t>
            </a:r>
          </a:p>
          <a:p>
            <a:pPr>
              <a:lnSpc>
                <a:spcPct val="90000"/>
              </a:lnSpc>
            </a:pPr>
            <a:r>
              <a:rPr lang="en-US" sz="1400"/>
              <a:t>Featured: </a:t>
            </a:r>
          </a:p>
          <a:p>
            <a:pPr lvl="1">
              <a:lnSpc>
                <a:spcPct val="90000"/>
              </a:lnSpc>
            </a:pPr>
            <a:r>
              <a:rPr lang="en-US" sz="1400"/>
              <a:t>Advertising art </a:t>
            </a:r>
          </a:p>
          <a:p>
            <a:pPr lvl="1">
              <a:lnSpc>
                <a:spcPct val="90000"/>
              </a:lnSpc>
            </a:pPr>
            <a:r>
              <a:rPr lang="en-US" sz="1400"/>
              <a:t>Comic books</a:t>
            </a:r>
          </a:p>
          <a:p>
            <a:pPr lvl="1">
              <a:lnSpc>
                <a:spcPct val="90000"/>
              </a:lnSpc>
            </a:pPr>
            <a:r>
              <a:rPr lang="en-US" sz="1400"/>
              <a:t>Bold and Limited color pallets</a:t>
            </a:r>
          </a:p>
          <a:p>
            <a:pPr lvl="1">
              <a:lnSpc>
                <a:spcPct val="90000"/>
              </a:lnSpc>
            </a:pPr>
            <a:r>
              <a:rPr lang="en-US" sz="1400"/>
              <a:t>Simplistic designs</a:t>
            </a:r>
          </a:p>
        </p:txBody>
      </p:sp>
    </p:spTree>
    <p:extLst>
      <p:ext uri="{BB962C8B-B14F-4D97-AF65-F5344CB8AC3E}">
        <p14:creationId xmlns:p14="http://schemas.microsoft.com/office/powerpoint/2010/main" val="224387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did it come from?</a:t>
            </a:r>
          </a:p>
        </p:txBody>
      </p:sp>
      <p:sp>
        <p:nvSpPr>
          <p:cNvPr id="3" name="Content Placeholder 2"/>
          <p:cNvSpPr>
            <a:spLocks noGrp="1"/>
          </p:cNvSpPr>
          <p:nvPr>
            <p:ph idx="1"/>
          </p:nvPr>
        </p:nvSpPr>
        <p:spPr>
          <a:xfrm>
            <a:off x="684212" y="685800"/>
            <a:ext cx="8534400" cy="4205514"/>
          </a:xfrm>
        </p:spPr>
        <p:txBody>
          <a:bodyPr/>
          <a:lstStyle/>
          <a:p>
            <a:r>
              <a:rPr lang="en-US" dirty="0"/>
              <a:t>Post WWII</a:t>
            </a:r>
          </a:p>
          <a:p>
            <a:r>
              <a:rPr lang="en-US" dirty="0"/>
              <a:t>After the Abstract Impressionism movement</a:t>
            </a:r>
          </a:p>
          <a:p>
            <a:pPr lvl="1"/>
            <a:r>
              <a:rPr lang="en-US" dirty="0"/>
              <a:t>Where the subject was unclear/ambiguous</a:t>
            </a:r>
          </a:p>
          <a:p>
            <a:r>
              <a:rPr lang="en-US" dirty="0"/>
              <a:t>American economy is booming</a:t>
            </a:r>
          </a:p>
          <a:p>
            <a:pPr lvl="1"/>
            <a:r>
              <a:rPr lang="en-US" dirty="0"/>
              <a:t>Mass produced manufacturing</a:t>
            </a:r>
          </a:p>
          <a:p>
            <a:pPr lvl="1"/>
            <a:r>
              <a:rPr lang="en-US" dirty="0"/>
              <a:t>Celebrity and Pop Icon Media Coverage</a:t>
            </a:r>
          </a:p>
          <a:p>
            <a:pPr lvl="1"/>
            <a:r>
              <a:rPr lang="en-US" dirty="0"/>
              <a:t>Commercial advertisements </a:t>
            </a:r>
          </a:p>
        </p:txBody>
      </p:sp>
    </p:spTree>
    <p:extLst>
      <p:ext uri="{BB962C8B-B14F-4D97-AF65-F5344CB8AC3E}">
        <p14:creationId xmlns:p14="http://schemas.microsoft.com/office/powerpoint/2010/main" val="207340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C6EDEF-A3BB-407B-9CDF-A7E5E5AE68C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1AE95B9-B8B1-4D2E-827E-AE702FB672B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B96C491-9D12-4A1F-87C1-4087035C529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FE5C4A-1546-4452-A19D-2A989D4BC40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148CBA6-F6FA-4167-BD0D-40D35561B2C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0B00BF1A-DE31-418A-A8D6-94DD83A426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nip Diagonal Corner Rectangle 6">
            <a:extLst>
              <a:ext uri="{FF2B5EF4-FFF2-40B4-BE49-F238E27FC236}">
                <a16:creationId xmlns:a16="http://schemas.microsoft.com/office/drawing/2014/main" id="{5E44135C-8489-48D6-9DE0-01158CEC1D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2EBB1E3-798E-4681-9571-598110EB76C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34A29AFA-763B-4A7F-8FF9-FFD9D024E3DA}"/>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011B936-A98D-477F-B7BC-3354833D87EC}"/>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1CCE537-3FB5-4822-9301-DE08C0668002}"/>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2C3CF57-635E-4A09-9AF1-7CD17A809889}"/>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E20542C-AE6A-4CFE-BA4B-5D59F9F745C5}"/>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 name="Content Placeholder 3"/>
          <p:cNvPicPr>
            <a:picLocks noGrp="1" noChangeAspect="1"/>
          </p:cNvPicPr>
          <p:nvPr>
            <p:ph idx="1"/>
          </p:nvPr>
        </p:nvPicPr>
        <p:blipFill rotWithShape="1">
          <a:blip r:embed="rId2"/>
          <a:srcRect t="9883" r="-2" b="10760"/>
          <a:stretch/>
        </p:blipFill>
        <p:spPr>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2" name="Title 1"/>
          <p:cNvSpPr>
            <a:spLocks noGrp="1"/>
          </p:cNvSpPr>
          <p:nvPr>
            <p:ph type="title"/>
          </p:nvPr>
        </p:nvSpPr>
        <p:spPr>
          <a:xfrm>
            <a:off x="7532710" y="628617"/>
            <a:ext cx="3971902" cy="4690038"/>
          </a:xfrm>
        </p:spPr>
        <p:txBody>
          <a:bodyPr vert="horz" lIns="91440" tIns="45720" rIns="91440" bIns="45720" rtlCol="0" anchor="b">
            <a:normAutofit/>
          </a:bodyPr>
          <a:lstStyle/>
          <a:p>
            <a:pPr>
              <a:lnSpc>
                <a:spcPct val="90000"/>
              </a:lnSpc>
            </a:pPr>
            <a:r>
              <a:rPr lang="en-US" sz="4100" dirty="0"/>
              <a:t>Now that you’ve researched, and we’ve discussed… let’s make art!</a:t>
            </a:r>
          </a:p>
        </p:txBody>
      </p:sp>
    </p:spTree>
    <p:extLst>
      <p:ext uri="{BB962C8B-B14F-4D97-AF65-F5344CB8AC3E}">
        <p14:creationId xmlns:p14="http://schemas.microsoft.com/office/powerpoint/2010/main" val="25741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C6EDEF-A3BB-407B-9CDF-A7E5E5AE68C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1AE95B9-B8B1-4D2E-827E-AE702FB672B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B96C491-9D12-4A1F-87C1-4087035C529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FE5C4A-1546-4452-A19D-2A989D4BC40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148CBA6-F6FA-4167-BD0D-40D35561B2C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3B9A8234-2F00-40E6-BCCC-86FAB3EB7C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2C6435E-737E-4009-A04F-0FEAF47EDA8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62175B5A-440E-485E-AA3B-DB4F5B0DC3F6}"/>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74F21EB-8231-457A-9CD9-26F3FD6C9263}"/>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28312DE-CF4A-475A-B8B3-17C372A7673F}"/>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4817E42-2080-49B8-9DBA-E842B9599BAA}"/>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1E72023-0F7C-4EB4-A17D-00C47AA44087}"/>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Snip Diagonal Corner Rectangle 6">
            <a:extLst>
              <a:ext uri="{FF2B5EF4-FFF2-40B4-BE49-F238E27FC236}">
                <a16:creationId xmlns:a16="http://schemas.microsoft.com/office/drawing/2014/main" id="{FC434DEB-993E-4D99-BB55-EECED06643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srcRect l="2952" r="1" b="1"/>
          <a:stretch/>
        </p:blipFill>
        <p:spPr>
          <a:xfrm>
            <a:off x="797205" y="786117"/>
            <a:ext cx="4809744" cy="4956048"/>
          </a:xfrm>
          <a:custGeom>
            <a:avLst/>
            <a:gdLst>
              <a:gd name="connsiteX0" fmla="*/ 478762 w 4809744"/>
              <a:gd name="connsiteY0" fmla="*/ 0 h 4956048"/>
              <a:gd name="connsiteX1" fmla="*/ 4809744 w 4809744"/>
              <a:gd name="connsiteY1" fmla="*/ 0 h 4956048"/>
              <a:gd name="connsiteX2" fmla="*/ 4809744 w 4809744"/>
              <a:gd name="connsiteY2" fmla="*/ 4477286 h 4956048"/>
              <a:gd name="connsiteX3" fmla="*/ 4330982 w 4809744"/>
              <a:gd name="connsiteY3" fmla="*/ 4956048 h 4956048"/>
              <a:gd name="connsiteX4" fmla="*/ 0 w 4809744"/>
              <a:gd name="connsiteY4" fmla="*/ 4956048 h 4956048"/>
              <a:gd name="connsiteX5" fmla="*/ 0 w 4809744"/>
              <a:gd name="connsiteY5" fmla="*/ 478762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2" name="Title 1"/>
          <p:cNvSpPr>
            <a:spLocks noGrp="1"/>
          </p:cNvSpPr>
          <p:nvPr>
            <p:ph type="title"/>
          </p:nvPr>
        </p:nvSpPr>
        <p:spPr>
          <a:xfrm>
            <a:off x="6095999" y="628617"/>
            <a:ext cx="5408613" cy="3909518"/>
          </a:xfrm>
        </p:spPr>
        <p:txBody>
          <a:bodyPr vert="horz" lIns="91440" tIns="45720" rIns="91440" bIns="45720" rtlCol="0" anchor="b">
            <a:normAutofit/>
          </a:bodyPr>
          <a:lstStyle/>
          <a:p>
            <a:r>
              <a:rPr lang="en-US" sz="4800" dirty="0"/>
              <a:t>But first.. You need to know a few more things!</a:t>
            </a:r>
          </a:p>
        </p:txBody>
      </p:sp>
    </p:spTree>
    <p:extLst>
      <p:ext uri="{BB962C8B-B14F-4D97-AF65-F5344CB8AC3E}">
        <p14:creationId xmlns:p14="http://schemas.microsoft.com/office/powerpoint/2010/main" val="277057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the task</a:t>
            </a:r>
          </a:p>
        </p:txBody>
      </p:sp>
      <p:sp>
        <p:nvSpPr>
          <p:cNvPr id="3" name="Content Placeholder 2"/>
          <p:cNvSpPr>
            <a:spLocks noGrp="1"/>
          </p:cNvSpPr>
          <p:nvPr>
            <p:ph idx="1"/>
          </p:nvPr>
        </p:nvSpPr>
        <p:spPr/>
        <p:txBody>
          <a:bodyPr/>
          <a:lstStyle/>
          <a:p>
            <a:r>
              <a:rPr lang="en-US" dirty="0"/>
              <a:t>You are going to travel back in time to the 1960’s as a photojournalist for the TIME Magazine and relive the era.</a:t>
            </a:r>
          </a:p>
          <a:p>
            <a:r>
              <a:rPr lang="en-US" dirty="0"/>
              <a:t>You will need to talk to different people, artists, and other important characters during this time period, in order to understand the historical and cultural events that took place in the 60’s. </a:t>
            </a:r>
          </a:p>
          <a:p>
            <a:r>
              <a:rPr lang="en-US" dirty="0"/>
              <a:t>During your visit, you will also need to interview a few artists who belonged to the Pop Art Movement</a:t>
            </a:r>
          </a:p>
        </p:txBody>
      </p:sp>
    </p:spTree>
    <p:extLst>
      <p:ext uri="{BB962C8B-B14F-4D97-AF65-F5344CB8AC3E}">
        <p14:creationId xmlns:p14="http://schemas.microsoft.com/office/powerpoint/2010/main" val="362267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ready?</a:t>
            </a:r>
          </a:p>
        </p:txBody>
      </p:sp>
      <p:sp>
        <p:nvSpPr>
          <p:cNvPr id="3" name="Content Placeholder 2"/>
          <p:cNvSpPr>
            <a:spLocks noGrp="1"/>
          </p:cNvSpPr>
          <p:nvPr>
            <p:ph idx="1"/>
          </p:nvPr>
        </p:nvSpPr>
        <p:spPr/>
        <p:txBody>
          <a:bodyPr/>
          <a:lstStyle/>
          <a:p>
            <a:r>
              <a:rPr lang="en-US" dirty="0"/>
              <a:t>Here’s what you need to do… I would write this down!</a:t>
            </a:r>
          </a:p>
        </p:txBody>
      </p:sp>
    </p:spTree>
    <p:extLst>
      <p:ext uri="{BB962C8B-B14F-4D97-AF65-F5344CB8AC3E}">
        <p14:creationId xmlns:p14="http://schemas.microsoft.com/office/powerpoint/2010/main" val="197752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59828"/>
            <a:ext cx="8534400" cy="1095828"/>
          </a:xfrm>
        </p:spPr>
        <p:txBody>
          <a:bodyPr/>
          <a:lstStyle/>
          <a:p>
            <a:r>
              <a:rPr lang="en-US" dirty="0"/>
              <a:t>6 steps</a:t>
            </a:r>
          </a:p>
        </p:txBody>
      </p:sp>
      <p:sp>
        <p:nvSpPr>
          <p:cNvPr id="3" name="Content Placeholder 2"/>
          <p:cNvSpPr>
            <a:spLocks noGrp="1"/>
          </p:cNvSpPr>
          <p:nvPr>
            <p:ph idx="1"/>
          </p:nvPr>
        </p:nvSpPr>
        <p:spPr>
          <a:xfrm>
            <a:off x="684212" y="104504"/>
            <a:ext cx="10262462" cy="5368834"/>
          </a:xfrm>
        </p:spPr>
        <p:txBody>
          <a:bodyPr>
            <a:normAutofit/>
          </a:bodyPr>
          <a:lstStyle/>
          <a:p>
            <a:r>
              <a:rPr lang="en-US" dirty="0"/>
              <a:t>1. Look at some artists who are part of the Pop Art Movement</a:t>
            </a:r>
          </a:p>
          <a:p>
            <a:pPr lvl="1"/>
            <a:r>
              <a:rPr lang="en-US" dirty="0"/>
              <a:t>We did this on our </a:t>
            </a:r>
            <a:r>
              <a:rPr lang="en-US" dirty="0" err="1"/>
              <a:t>WebQuest</a:t>
            </a:r>
            <a:r>
              <a:rPr lang="en-US" dirty="0"/>
              <a:t> (see? We’re already </a:t>
            </a:r>
            <a:r>
              <a:rPr lang="en-US" dirty="0" err="1"/>
              <a:t>movin</a:t>
            </a:r>
            <a:r>
              <a:rPr lang="en-US" dirty="0"/>
              <a:t>’ and </a:t>
            </a:r>
            <a:r>
              <a:rPr lang="en-US" dirty="0" err="1"/>
              <a:t>groovin</a:t>
            </a:r>
            <a:r>
              <a:rPr lang="en-US" dirty="0"/>
              <a:t>’)</a:t>
            </a:r>
          </a:p>
          <a:p>
            <a:r>
              <a:rPr lang="en-US" dirty="0"/>
              <a:t>2. Interview an artist from the Pop Art Movement</a:t>
            </a:r>
          </a:p>
          <a:p>
            <a:r>
              <a:rPr lang="en-US" dirty="0"/>
              <a:t>3. List the time/era of the Pop Art Movement</a:t>
            </a:r>
          </a:p>
          <a:p>
            <a:r>
              <a:rPr lang="en-US" dirty="0"/>
              <a:t>4. Fine one historical movement that contributed to the Pop Art Movement</a:t>
            </a:r>
          </a:p>
          <a:p>
            <a:r>
              <a:rPr lang="en-US" dirty="0"/>
              <a:t>5. Find one cultural movement that contributed to the Pop Art Movement</a:t>
            </a:r>
          </a:p>
          <a:p>
            <a:r>
              <a:rPr lang="en-US" dirty="0"/>
              <a:t>6. After you research Pop Art, create an artwork reflecting the movement/artist to be displayed in TIME Magazine, along with an article about the artist you interviewed. </a:t>
            </a:r>
          </a:p>
        </p:txBody>
      </p:sp>
    </p:spTree>
    <p:extLst>
      <p:ext uri="{BB962C8B-B14F-4D97-AF65-F5344CB8AC3E}">
        <p14:creationId xmlns:p14="http://schemas.microsoft.com/office/powerpoint/2010/main" val="375121524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32</TotalTime>
  <Words>901</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3</vt:lpstr>
      <vt:lpstr>Slice</vt:lpstr>
      <vt:lpstr>Pop art</vt:lpstr>
      <vt:lpstr>What is pop art?</vt:lpstr>
      <vt:lpstr>characteristics</vt:lpstr>
      <vt:lpstr>Where did it come from?</vt:lpstr>
      <vt:lpstr>Now that you’ve researched, and we’ve discussed… let’s make art!</vt:lpstr>
      <vt:lpstr>But first.. You need to know a few more things!</vt:lpstr>
      <vt:lpstr>Here’s the task</vt:lpstr>
      <vt:lpstr>Are you ready?</vt:lpstr>
      <vt:lpstr>6 steps</vt:lpstr>
      <vt:lpstr>The process (Part 1)</vt:lpstr>
      <vt:lpstr>The process (part 2)</vt:lpstr>
      <vt:lpstr>The process (part 3 - 6)</vt:lpstr>
      <vt:lpstr>But where is the art?</vt:lpstr>
      <vt:lpstr>So what’s the grade?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art</dc:title>
  <dc:creator>Senick, Brina</dc:creator>
  <cp:lastModifiedBy>Senick, Brina</cp:lastModifiedBy>
  <cp:revision>4</cp:revision>
  <dcterms:created xsi:type="dcterms:W3CDTF">2017-10-24T23:13:37Z</dcterms:created>
  <dcterms:modified xsi:type="dcterms:W3CDTF">2017-10-26T13:26:34Z</dcterms:modified>
</cp:coreProperties>
</file>