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72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-5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F99D9-5D1C-4500-A8AD-6F6DAE495A6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54E81-2536-4916-919F-5943C734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54E81-2536-4916-919F-5943C734EA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professional</a:t>
            </a:r>
            <a:r>
              <a:rPr lang="en-US" baseline="0" dirty="0"/>
              <a:t> rivalry with Reynolds resulted in this painting. Reynolds stated that “blue, a cool color, should always be used in the background. It should never be used in the main part of a portrait.” When Gainsborough heard this, he accepted it as a challenge and began planning a </a:t>
            </a:r>
            <a:r>
              <a:rPr lang="en-US" baseline="0"/>
              <a:t>blue portrait.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54E81-2536-4916-919F-5943C734EA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Portraits and Self-Portraits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….Grab your Notebooks </a:t>
            </a:r>
            <a:r>
              <a:rPr lang="en-US" dirty="0">
                <a:sym typeface="Wingdings" panose="05000000000000000000" pitchFamily="2" charset="2"/>
              </a:rPr>
              <a:t> be prepared to take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8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81" y="1323407"/>
            <a:ext cx="4771282" cy="1454517"/>
          </a:xfrm>
        </p:spPr>
        <p:txBody>
          <a:bodyPr/>
          <a:lstStyle/>
          <a:p>
            <a:r>
              <a:rPr lang="en-US" dirty="0"/>
              <a:t>Leonardo da Vinci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813" y="2585417"/>
            <a:ext cx="4713850" cy="34183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Leonardo da </a:t>
            </a:r>
            <a:r>
              <a:rPr lang="en-US" dirty="0" err="1"/>
              <a:t>vinci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“Mona </a:t>
            </a:r>
            <a:r>
              <a:rPr lang="en-US" dirty="0" err="1"/>
              <a:t>lisa</a:t>
            </a:r>
            <a:r>
              <a:rPr lang="en-US" dirty="0"/>
              <a:t>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1503-1504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wood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Louvre museum, Paris, France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2′ 6″ x 1′ 9″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High renaissance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687" y="212270"/>
            <a:ext cx="4270737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82" y="1103488"/>
            <a:ext cx="4852304" cy="1732309"/>
          </a:xfrm>
        </p:spPr>
        <p:txBody>
          <a:bodyPr/>
          <a:lstStyle/>
          <a:p>
            <a:r>
              <a:rPr lang="en-US" dirty="0"/>
              <a:t>Leonardo da Vinci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7144" y="2453833"/>
            <a:ext cx="4504780" cy="35187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Leonardo da </a:t>
            </a:r>
            <a:r>
              <a:rPr lang="en-US" dirty="0" err="1"/>
              <a:t>vinci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1512-1515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Chalk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Bibliotheca </a:t>
            </a:r>
            <a:r>
              <a:rPr lang="en-US" dirty="0" err="1"/>
              <a:t>Reale</a:t>
            </a:r>
            <a:r>
              <a:rPr lang="en-US" dirty="0"/>
              <a:t>, Turin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1′ 1″ x 0′ 9″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High renaissance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56" y="360078"/>
            <a:ext cx="4585004" cy="61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9" y="1227019"/>
            <a:ext cx="4351023" cy="1396644"/>
          </a:xfrm>
        </p:spPr>
        <p:txBody>
          <a:bodyPr/>
          <a:lstStyle/>
          <a:p>
            <a:r>
              <a:rPr lang="en-US" dirty="0"/>
              <a:t>Albrecht </a:t>
            </a:r>
            <a:r>
              <a:rPr lang="en-US" dirty="0" err="1"/>
              <a:t>Dürer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59" y="2500133"/>
            <a:ext cx="4351023" cy="336823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Albrecht </a:t>
            </a:r>
            <a:r>
              <a:rPr lang="en-US" dirty="0" err="1"/>
              <a:t>dürer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1500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wood panel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pinakothek</a:t>
            </a:r>
            <a:r>
              <a:rPr lang="en-US" dirty="0"/>
              <a:t>, </a:t>
            </a:r>
            <a:r>
              <a:rPr lang="en-US" dirty="0" err="1"/>
              <a:t>munich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2′ 2″ x 1′ 7″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High renaissance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234" y="482875"/>
            <a:ext cx="4199276" cy="58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2" y="1103488"/>
            <a:ext cx="6053560" cy="1628137"/>
          </a:xfrm>
        </p:spPr>
        <p:txBody>
          <a:bodyPr/>
          <a:lstStyle/>
          <a:p>
            <a:r>
              <a:rPr lang="en-US" dirty="0" err="1"/>
              <a:t>Bronzino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dirty="0" err="1"/>
              <a:t>Agnolo</a:t>
            </a:r>
            <a:r>
              <a:rPr lang="en-US" sz="2400" dirty="0"/>
              <a:t> di </a:t>
            </a:r>
            <a:r>
              <a:rPr lang="en-US" sz="2400" dirty="0" err="1"/>
              <a:t>Cosimo</a:t>
            </a:r>
            <a:r>
              <a:rPr lang="en-US" sz="2400" dirty="0"/>
              <a:t> de Mariano)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482" y="2731624"/>
            <a:ext cx="5416951" cy="35312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Bronzino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“Portrait of a Young Man”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1530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wood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Met Fifth Avenue in Gallery 609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37 5/8” x 29 ½” (95.6 cm x 74.9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mannerism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92" y="567159"/>
            <a:ext cx="4492775" cy="56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86" y="1057190"/>
            <a:ext cx="6970471" cy="1620454"/>
          </a:xfrm>
        </p:spPr>
        <p:txBody>
          <a:bodyPr/>
          <a:lstStyle/>
          <a:p>
            <a:r>
              <a:rPr lang="en-US" sz="3200" dirty="0"/>
              <a:t>Hans Holbein the Younger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186" y="2476982"/>
            <a:ext cx="5245843" cy="333350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Hans Holbein the younger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“Portrait of Henry viii”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1540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Oil on panel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Walker art gallery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34.8 in x 29.3 in (88.5 cm x 74.5 cm)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Northern renaissance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59" y="509286"/>
            <a:ext cx="4810867" cy="57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09" y="1022466"/>
            <a:ext cx="4351023" cy="1570263"/>
          </a:xfrm>
        </p:spPr>
        <p:txBody>
          <a:bodyPr/>
          <a:lstStyle/>
          <a:p>
            <a:r>
              <a:rPr lang="en-US" dirty="0"/>
              <a:t>Chuck Close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09" y="2592729"/>
            <a:ext cx="4898604" cy="326406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Chuck close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“Fanny/</a:t>
            </a:r>
            <a:r>
              <a:rPr lang="en-US" dirty="0" err="1"/>
              <a:t>fingerpainting</a:t>
            </a:r>
            <a:r>
              <a:rPr lang="en-US" dirty="0"/>
              <a:t>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1985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canvas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National gallery of art, Washington, dc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102 x 84 in. (259.1 x 213.4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Contemporary artist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33" y="407640"/>
            <a:ext cx="4774524" cy="58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uck close fanny finger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8" y="400410"/>
            <a:ext cx="9115787" cy="63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8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50" y="1088020"/>
            <a:ext cx="5220183" cy="1504710"/>
          </a:xfrm>
        </p:spPr>
        <p:txBody>
          <a:bodyPr/>
          <a:lstStyle/>
          <a:p>
            <a:r>
              <a:rPr lang="en-US" sz="3600" dirty="0"/>
              <a:t>Thomas Gainsborough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46" y="2365127"/>
            <a:ext cx="4899045" cy="39141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Thomas </a:t>
            </a:r>
            <a:r>
              <a:rPr lang="en-US" dirty="0" err="1"/>
              <a:t>gainsborough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“the blue boy”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1770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paint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err="1"/>
              <a:t>huntington</a:t>
            </a:r>
            <a:r>
              <a:rPr lang="en-US" dirty="0"/>
              <a:t> library art collections &amp; Botanical gardens, san </a:t>
            </a:r>
            <a:r>
              <a:rPr lang="en-US" dirty="0" err="1"/>
              <a:t>marino</a:t>
            </a:r>
            <a:r>
              <a:rPr lang="en-US" dirty="0"/>
              <a:t>, 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5′ 10″ x 3′ 8″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Romanticism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02" y="507113"/>
            <a:ext cx="3830278" cy="57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81" y="1088020"/>
            <a:ext cx="5789853" cy="1454340"/>
          </a:xfrm>
        </p:spPr>
        <p:txBody>
          <a:bodyPr/>
          <a:lstStyle/>
          <a:p>
            <a:r>
              <a:rPr lang="en-US" sz="3600" dirty="0" err="1"/>
              <a:t>Rogier</a:t>
            </a:r>
            <a:r>
              <a:rPr lang="en-US" sz="3600" dirty="0"/>
              <a:t> van der Weyden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382" y="2237874"/>
            <a:ext cx="4794431" cy="37779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Rogier</a:t>
            </a:r>
            <a:r>
              <a:rPr lang="en-US" dirty="0"/>
              <a:t> van der </a:t>
            </a:r>
            <a:r>
              <a:rPr lang="en-US" dirty="0" err="1"/>
              <a:t>weyden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“Portrait of a Lady”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1460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panel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National gallery of art, Washington, Dc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1′ 3″ x 0′ 11″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Northern renaissance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34" y="317100"/>
            <a:ext cx="4428426" cy="60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4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81" y="1188580"/>
            <a:ext cx="4351023" cy="1489064"/>
          </a:xfrm>
        </p:spPr>
        <p:txBody>
          <a:bodyPr/>
          <a:lstStyle/>
          <a:p>
            <a:r>
              <a:rPr lang="en-US" dirty="0"/>
              <a:t>Edgar Degas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87" y="2388276"/>
            <a:ext cx="4598103" cy="35263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Edgar degas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“little dancer of fourteen years: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1879-1880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Wax and bronze sculpture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Tate Liverpool, England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38 15/16” x 13 11/16” x 13 7/8” (98.9 x 34.7 x 35.2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Impressionism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16" y="149664"/>
            <a:ext cx="3738232" cy="5055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242" y="2677643"/>
            <a:ext cx="2841706" cy="39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2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Objectives… What we’ll learn!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understand that…  </a:t>
            </a:r>
          </a:p>
          <a:p>
            <a:pPr lvl="1"/>
            <a:r>
              <a:rPr lang="en-US" dirty="0"/>
              <a:t>Portraits and Self-Portraits have been a popular subject matter for artists throughout the history of art. </a:t>
            </a:r>
          </a:p>
          <a:p>
            <a:pPr lvl="1"/>
            <a:r>
              <a:rPr lang="en-US" dirty="0"/>
              <a:t>Portraits and Self-Portraits have all been created for different reasons ranging from commissioned to studies.  </a:t>
            </a:r>
          </a:p>
          <a:p>
            <a:pPr lvl="1"/>
            <a:r>
              <a:rPr lang="en-US" dirty="0"/>
              <a:t>Sometimes portraits are meant to represent the subject realistically, other times they can be more of an expression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3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7" y="1003386"/>
            <a:ext cx="4351023" cy="1288402"/>
          </a:xfrm>
        </p:spPr>
        <p:txBody>
          <a:bodyPr/>
          <a:lstStyle/>
          <a:p>
            <a:r>
              <a:rPr lang="en-US" dirty="0"/>
              <a:t>Andy Warhol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261" y="2291788"/>
            <a:ext cx="4806447" cy="36460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Andy Warhol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1986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Acrylic paint and screen print on canvas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106” x 106”(269.24 x 269.24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Pop artist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18" y="673749"/>
            <a:ext cx="5194187" cy="52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09" y="1088019"/>
            <a:ext cx="4351023" cy="1431191"/>
          </a:xfrm>
        </p:spPr>
        <p:txBody>
          <a:bodyPr/>
          <a:lstStyle/>
          <a:p>
            <a:r>
              <a:rPr lang="en-US" dirty="0"/>
              <a:t>Queen Nefertiti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388" y="2376702"/>
            <a:ext cx="4551804" cy="367685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Queen Nefertiti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1360 </a:t>
            </a:r>
            <a:r>
              <a:rPr lang="en-US" dirty="0" err="1"/>
              <a:t>Bc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Limestone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Agyptisches</a:t>
            </a:r>
            <a:r>
              <a:rPr lang="en-US" dirty="0"/>
              <a:t> museum, </a:t>
            </a:r>
            <a:r>
              <a:rPr lang="en-US" dirty="0" err="1"/>
              <a:t>staaliche</a:t>
            </a:r>
            <a:r>
              <a:rPr lang="en-US" dirty="0"/>
              <a:t> museum, berlin, Germany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19” (48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/>
              <a:t>Egyptian 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61" y="509286"/>
            <a:ext cx="4396933" cy="58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Questions… Think about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How have the ways portraits have been created changed in style over the years? </a:t>
            </a:r>
          </a:p>
          <a:p>
            <a:r>
              <a:rPr lang="en-US" dirty="0"/>
              <a:t>2. Does an artist portray themselves differently in a self-portrait than they would someone else in a portrait? </a:t>
            </a:r>
          </a:p>
          <a:p>
            <a:r>
              <a:rPr lang="en-US" dirty="0"/>
              <a:t>3. Why would an artist create a self-portrait other than for study? </a:t>
            </a:r>
          </a:p>
          <a:p>
            <a:r>
              <a:rPr lang="en-US" dirty="0"/>
              <a:t>4. How is it different for an artist to create a self-portrait rather than a portrait of someone else? </a:t>
            </a:r>
          </a:p>
          <a:p>
            <a:r>
              <a:rPr lang="en-US" dirty="0"/>
              <a:t>5. Why might someone commission a portrait of themselves? </a:t>
            </a:r>
          </a:p>
          <a:p>
            <a:r>
              <a:rPr lang="en-US" dirty="0"/>
              <a:t>6. Why would someone want to look at, or even own, a portrait of someone they do not know? </a:t>
            </a:r>
          </a:p>
        </p:txBody>
      </p:sp>
    </p:spTree>
    <p:extLst>
      <p:ext uri="{BB962C8B-B14F-4D97-AF65-F5344CB8AC3E}">
        <p14:creationId xmlns:p14="http://schemas.microsoft.com/office/powerpoint/2010/main" val="268100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336" y="951481"/>
            <a:ext cx="4351023" cy="1343850"/>
          </a:xfrm>
        </p:spPr>
        <p:txBody>
          <a:bodyPr/>
          <a:lstStyle/>
          <a:p>
            <a:r>
              <a:rPr lang="en-US" dirty="0"/>
              <a:t>Chuck Close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199" y="2295331"/>
            <a:ext cx="4677435" cy="32097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Chuck Close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1997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canvas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Museum of Modern Art, NYC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8' 6" x 7' (259.1 x 213.4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Contemporary artist / photorealism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32" y="457200"/>
            <a:ext cx="4723324" cy="57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6" y="538223"/>
            <a:ext cx="4723324" cy="5727030"/>
          </a:xfrm>
          <a:prstGeom prst="rect">
            <a:avLst/>
          </a:prstGeom>
        </p:spPr>
      </p:pic>
      <p:pic>
        <p:nvPicPr>
          <p:cNvPr id="3076" name="Picture 4" descr="Image result for chuck close self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69" y="1429474"/>
            <a:ext cx="6238755" cy="46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0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979" y="1119433"/>
            <a:ext cx="4351023" cy="1577114"/>
          </a:xfrm>
        </p:spPr>
        <p:txBody>
          <a:bodyPr/>
          <a:lstStyle/>
          <a:p>
            <a:r>
              <a:rPr lang="en-US" dirty="0"/>
              <a:t>Mary Cassatt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79" y="2263410"/>
            <a:ext cx="5218610" cy="38486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Mary Cassatt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1878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gouache on paper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Metropolitan Museum of Art, NYC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23 5/8 x 16 3/16 in. (60 x 41.1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Impressionism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299" y="259994"/>
            <a:ext cx="4256859" cy="63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6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597" y="1167315"/>
            <a:ext cx="4351023" cy="1617629"/>
          </a:xfrm>
        </p:spPr>
        <p:txBody>
          <a:bodyPr/>
          <a:lstStyle/>
          <a:p>
            <a:r>
              <a:rPr lang="en-US" dirty="0"/>
              <a:t>Frida Kahlo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97" y="2309084"/>
            <a:ext cx="4863286" cy="377889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Frida Kahlo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 with thorn necklace and hummingbird”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1940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canvas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24.11 in × 18.5 in (61.25 cm × 47 cm)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Magic realism/surrealism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862" y="336882"/>
            <a:ext cx="4689384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2" y="764869"/>
            <a:ext cx="5005212" cy="1558453"/>
          </a:xfrm>
        </p:spPr>
        <p:txBody>
          <a:bodyPr/>
          <a:lstStyle/>
          <a:p>
            <a:r>
              <a:rPr lang="en-US" dirty="0"/>
              <a:t>Vincent Van Gogh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885" y="2323322"/>
            <a:ext cx="4189209" cy="349898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Vincent Van Gogh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“Self-Portrait”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1889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oil on canvas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Musee</a:t>
            </a:r>
            <a:r>
              <a:rPr lang="en-US" dirty="0"/>
              <a:t> d’Orsay, Paris, France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2′ 2″ x 1′ 9″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Post-impressionism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7" y="308810"/>
            <a:ext cx="40481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2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323050"/>
            <a:ext cx="4351023" cy="1373849"/>
          </a:xfrm>
        </p:spPr>
        <p:txBody>
          <a:bodyPr/>
          <a:lstStyle/>
          <a:p>
            <a:r>
              <a:rPr lang="en-US" dirty="0"/>
              <a:t>Dorothea Lange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226840"/>
            <a:ext cx="4944902" cy="33296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Dorothea </a:t>
            </a:r>
            <a:r>
              <a:rPr lang="en-US" dirty="0" err="1"/>
              <a:t>lange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“Migrant mother”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1936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Photograph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11 1/8 x 8 9/16" (28.3 x 21.8 cm)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Social realism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197" y="451414"/>
            <a:ext cx="4469488" cy="58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9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701</TotalTime>
  <Words>682</Words>
  <Application>Microsoft Office PowerPoint</Application>
  <PresentationFormat>Widescreen</PresentationFormat>
  <Paragraphs>144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 Boardroom</vt:lpstr>
      <vt:lpstr>Portraits and Self-Portraits</vt:lpstr>
      <vt:lpstr>Objectives… What we’ll learn!</vt:lpstr>
      <vt:lpstr>Essential Questions… Think about it!</vt:lpstr>
      <vt:lpstr>Chuck Close</vt:lpstr>
      <vt:lpstr>PowerPoint Presentation</vt:lpstr>
      <vt:lpstr>Mary Cassatt</vt:lpstr>
      <vt:lpstr>Frida Kahlo </vt:lpstr>
      <vt:lpstr>Vincent Van Gogh</vt:lpstr>
      <vt:lpstr>Dorothea Lange</vt:lpstr>
      <vt:lpstr>Leonardo da Vinci</vt:lpstr>
      <vt:lpstr>Leonardo da Vinci</vt:lpstr>
      <vt:lpstr>Albrecht Dürer</vt:lpstr>
      <vt:lpstr>Bronzino   (Agnolo di Cosimo de Mariano) </vt:lpstr>
      <vt:lpstr>Hans Holbein the Younger</vt:lpstr>
      <vt:lpstr>Chuck Close</vt:lpstr>
      <vt:lpstr>PowerPoint Presentation</vt:lpstr>
      <vt:lpstr>Thomas Gainsborough</vt:lpstr>
      <vt:lpstr>Rogier van der Weyden</vt:lpstr>
      <vt:lpstr>Edgar Degas</vt:lpstr>
      <vt:lpstr>Andy Warhol</vt:lpstr>
      <vt:lpstr>Queen Nefertiti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Portraits and Self-Portraits</dc:title>
  <dc:creator>Yetter, Brina</dc:creator>
  <cp:lastModifiedBy>Yetter, Brina</cp:lastModifiedBy>
  <cp:revision>24</cp:revision>
  <dcterms:created xsi:type="dcterms:W3CDTF">2016-09-07T14:26:29Z</dcterms:created>
  <dcterms:modified xsi:type="dcterms:W3CDTF">2016-09-12T14:48:32Z</dcterms:modified>
</cp:coreProperties>
</file>