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5"/>
  </p:handoutMasterIdLst>
  <p:sldIdLst>
    <p:sldId id="256" r:id="rId2"/>
    <p:sldId id="264" r:id="rId3"/>
    <p:sldId id="265" r:id="rId4"/>
    <p:sldId id="266" r:id="rId5"/>
    <p:sldId id="267" r:id="rId6"/>
    <p:sldId id="268" r:id="rId7"/>
    <p:sldId id="263" r:id="rId8"/>
    <p:sldId id="262" r:id="rId9"/>
    <p:sldId id="257" r:id="rId10"/>
    <p:sldId id="258" r:id="rId11"/>
    <p:sldId id="259" r:id="rId12"/>
    <p:sldId id="260" r:id="rId13"/>
    <p:sldId id="261"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57E"/>
    <a:srgbClr val="5CE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2498499F-89EB-49BC-8E7A-372E89047063}" type="datetimeFigureOut">
              <a:rPr lang="en-US" smtClean="0"/>
              <a:t>9/28/2017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91A4541-1276-4A96-81CB-C1AEBBC97EA3}" type="slidenum">
              <a:rPr lang="en-US" smtClean="0"/>
              <a:t>‹#›</a:t>
            </a:fld>
            <a:endParaRPr lang="en-US"/>
          </a:p>
        </p:txBody>
      </p:sp>
    </p:spTree>
    <p:extLst>
      <p:ext uri="{BB962C8B-B14F-4D97-AF65-F5344CB8AC3E}">
        <p14:creationId xmlns:p14="http://schemas.microsoft.com/office/powerpoint/2010/main" val="10090215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4355" y="1228060"/>
            <a:ext cx="4936359" cy="2262781"/>
          </a:xfrm>
        </p:spPr>
        <p:txBody>
          <a:bodyPr/>
          <a:lstStyle/>
          <a:p>
            <a:r>
              <a:rPr lang="en-US" u="sng" dirty="0"/>
              <a:t>Self -Portrait</a:t>
            </a:r>
          </a:p>
        </p:txBody>
      </p:sp>
      <p:sp>
        <p:nvSpPr>
          <p:cNvPr id="3" name="Subtitle 2"/>
          <p:cNvSpPr>
            <a:spLocks noGrp="1"/>
          </p:cNvSpPr>
          <p:nvPr>
            <p:ph type="subTitle" idx="1"/>
          </p:nvPr>
        </p:nvSpPr>
        <p:spPr>
          <a:xfrm>
            <a:off x="5024829" y="4362710"/>
            <a:ext cx="8915399" cy="1126283"/>
          </a:xfrm>
        </p:spPr>
        <p:txBody>
          <a:bodyPr/>
          <a:lstStyle/>
          <a:p>
            <a:r>
              <a:rPr lang="en-US" dirty="0"/>
              <a:t>Mrs. Senick</a:t>
            </a:r>
          </a:p>
          <a:p>
            <a:r>
              <a:rPr lang="en-US" dirty="0"/>
              <a:t>Perspectives in Art</a:t>
            </a:r>
          </a:p>
        </p:txBody>
      </p:sp>
    </p:spTree>
    <p:extLst>
      <p:ext uri="{BB962C8B-B14F-4D97-AF65-F5344CB8AC3E}">
        <p14:creationId xmlns:p14="http://schemas.microsoft.com/office/powerpoint/2010/main" val="7865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Self-Portraits Medium </a:t>
            </a:r>
          </a:p>
        </p:txBody>
      </p:sp>
      <p:sp>
        <p:nvSpPr>
          <p:cNvPr id="3" name="Content Placeholder 2"/>
          <p:cNvSpPr>
            <a:spLocks noGrp="1"/>
          </p:cNvSpPr>
          <p:nvPr>
            <p:ph idx="1"/>
          </p:nvPr>
        </p:nvSpPr>
        <p:spPr>
          <a:xfrm>
            <a:off x="2589212" y="1733107"/>
            <a:ext cx="7883858" cy="4816549"/>
          </a:xfrm>
        </p:spPr>
        <p:txBody>
          <a:bodyPr>
            <a:normAutofit/>
          </a:bodyPr>
          <a:lstStyle/>
          <a:p>
            <a:r>
              <a:rPr lang="en-US" sz="2400" dirty="0"/>
              <a:t>You may create your self-portrait using any medium you choose</a:t>
            </a:r>
          </a:p>
          <a:p>
            <a:pPr lvl="1"/>
            <a:r>
              <a:rPr lang="en-US" sz="2400" dirty="0"/>
              <a:t>Examples (but are not limited to) –</a:t>
            </a:r>
          </a:p>
          <a:p>
            <a:pPr lvl="2"/>
            <a:r>
              <a:rPr lang="en-US" sz="2000" dirty="0"/>
              <a:t>Graphite pencil</a:t>
            </a:r>
          </a:p>
          <a:p>
            <a:pPr lvl="2"/>
            <a:r>
              <a:rPr lang="en-US" sz="2000" dirty="0"/>
              <a:t>Painting</a:t>
            </a:r>
          </a:p>
          <a:p>
            <a:pPr lvl="2"/>
            <a:r>
              <a:rPr lang="en-US" sz="2000" dirty="0"/>
              <a:t>Collage</a:t>
            </a:r>
          </a:p>
          <a:p>
            <a:pPr lvl="2"/>
            <a:r>
              <a:rPr lang="en-US" sz="2000" dirty="0"/>
              <a:t>Colored Pencils</a:t>
            </a:r>
          </a:p>
          <a:p>
            <a:pPr lvl="2"/>
            <a:r>
              <a:rPr lang="en-US" sz="2000" dirty="0"/>
              <a:t>Oil Pastel</a:t>
            </a:r>
          </a:p>
          <a:p>
            <a:pPr lvl="2"/>
            <a:r>
              <a:rPr lang="en-US" sz="2000" dirty="0"/>
              <a:t>Chalk Pastel</a:t>
            </a:r>
          </a:p>
          <a:p>
            <a:pPr lvl="2"/>
            <a:r>
              <a:rPr lang="en-US" sz="2000" dirty="0"/>
              <a:t>Pen &amp; Ink</a:t>
            </a:r>
          </a:p>
        </p:txBody>
      </p:sp>
    </p:spTree>
    <p:extLst>
      <p:ext uri="{BB962C8B-B14F-4D97-AF65-F5344CB8AC3E}">
        <p14:creationId xmlns:p14="http://schemas.microsoft.com/office/powerpoint/2010/main" val="40177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9754896"/>
              </p:ext>
            </p:extLst>
          </p:nvPr>
        </p:nvGraphicFramePr>
        <p:xfrm>
          <a:off x="2125979" y="274320"/>
          <a:ext cx="9155431" cy="6441462"/>
        </p:xfrm>
        <a:graphic>
          <a:graphicData uri="http://schemas.openxmlformats.org/drawingml/2006/table">
            <a:tbl>
              <a:tblPr firstRow="1" firstCol="1" bandRow="1">
                <a:tableStyleId>{5C22544A-7EE6-4342-B048-85BDC9FD1C3A}</a:tableStyleId>
              </a:tblPr>
              <a:tblGrid>
                <a:gridCol w="1188721">
                  <a:extLst>
                    <a:ext uri="{9D8B030D-6E8A-4147-A177-3AD203B41FA5}">
                      <a16:colId xmlns:a16="http://schemas.microsoft.com/office/drawing/2014/main" val="1654874950"/>
                    </a:ext>
                  </a:extLst>
                </a:gridCol>
                <a:gridCol w="1852072">
                  <a:extLst>
                    <a:ext uri="{9D8B030D-6E8A-4147-A177-3AD203B41FA5}">
                      <a16:colId xmlns:a16="http://schemas.microsoft.com/office/drawing/2014/main" val="347673101"/>
                    </a:ext>
                  </a:extLst>
                </a:gridCol>
                <a:gridCol w="1928039">
                  <a:extLst>
                    <a:ext uri="{9D8B030D-6E8A-4147-A177-3AD203B41FA5}">
                      <a16:colId xmlns:a16="http://schemas.microsoft.com/office/drawing/2014/main" val="1034195334"/>
                    </a:ext>
                  </a:extLst>
                </a:gridCol>
                <a:gridCol w="2203473">
                  <a:extLst>
                    <a:ext uri="{9D8B030D-6E8A-4147-A177-3AD203B41FA5}">
                      <a16:colId xmlns:a16="http://schemas.microsoft.com/office/drawing/2014/main" val="239778734"/>
                    </a:ext>
                  </a:extLst>
                </a:gridCol>
                <a:gridCol w="1983126">
                  <a:extLst>
                    <a:ext uri="{9D8B030D-6E8A-4147-A177-3AD203B41FA5}">
                      <a16:colId xmlns:a16="http://schemas.microsoft.com/office/drawing/2014/main" val="132712044"/>
                    </a:ext>
                  </a:extLst>
                </a:gridCol>
              </a:tblGrid>
              <a:tr h="241301">
                <a:tc>
                  <a:txBody>
                    <a:bodyPr/>
                    <a:lstStyle/>
                    <a:p>
                      <a:pPr marL="0" marR="0" algn="ctr">
                        <a:lnSpc>
                          <a:spcPct val="115000"/>
                        </a:lnSpc>
                        <a:spcBef>
                          <a:spcPts val="0"/>
                        </a:spcBef>
                        <a:spcAft>
                          <a:spcPts val="0"/>
                        </a:spcAft>
                      </a:pPr>
                      <a:r>
                        <a:rPr lang="en-US" sz="1200">
                          <a:solidFill>
                            <a:schemeClr val="tx1"/>
                          </a:solidFill>
                          <a:effectLst/>
                        </a:rPr>
                        <a:t>Criterion</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ctr">
                        <a:lnSpc>
                          <a:spcPct val="115000"/>
                        </a:lnSpc>
                        <a:spcBef>
                          <a:spcPts val="0"/>
                        </a:spcBef>
                        <a:spcAft>
                          <a:spcPts val="0"/>
                        </a:spcAft>
                      </a:pPr>
                      <a:r>
                        <a:rPr lang="en-US" sz="1200">
                          <a:solidFill>
                            <a:schemeClr val="tx1"/>
                          </a:solidFill>
                          <a:effectLst/>
                        </a:rPr>
                        <a:t>Excellent 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ctr">
                        <a:lnSpc>
                          <a:spcPct val="115000"/>
                        </a:lnSpc>
                        <a:spcBef>
                          <a:spcPts val="0"/>
                        </a:spcBef>
                        <a:spcAft>
                          <a:spcPts val="0"/>
                        </a:spcAft>
                      </a:pPr>
                      <a:r>
                        <a:rPr lang="en-US" sz="1200">
                          <a:solidFill>
                            <a:schemeClr val="tx1"/>
                          </a:solidFill>
                          <a:effectLst/>
                        </a:rPr>
                        <a:t>Good 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ctr">
                        <a:lnSpc>
                          <a:spcPct val="115000"/>
                        </a:lnSpc>
                        <a:spcBef>
                          <a:spcPts val="0"/>
                        </a:spcBef>
                        <a:spcAft>
                          <a:spcPts val="0"/>
                        </a:spcAft>
                      </a:pPr>
                      <a:r>
                        <a:rPr lang="en-US" sz="1200">
                          <a:solidFill>
                            <a:schemeClr val="tx1"/>
                          </a:solidFill>
                          <a:effectLst/>
                        </a:rPr>
                        <a:t>Average 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ctr">
                        <a:lnSpc>
                          <a:spcPct val="115000"/>
                        </a:lnSpc>
                        <a:spcBef>
                          <a:spcPts val="0"/>
                        </a:spcBef>
                        <a:spcAft>
                          <a:spcPts val="0"/>
                        </a:spcAft>
                      </a:pPr>
                      <a:r>
                        <a:rPr lang="en-US" sz="1200">
                          <a:solidFill>
                            <a:schemeClr val="tx1"/>
                          </a:solidFill>
                          <a:effectLst/>
                        </a:rPr>
                        <a:t>Needs More 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extLst>
                  <a:ext uri="{0D108BD9-81ED-4DB2-BD59-A6C34878D82A}">
                    <a16:rowId xmlns:a16="http://schemas.microsoft.com/office/drawing/2014/main" val="2651552833"/>
                  </a:ext>
                </a:extLst>
              </a:tr>
              <a:tr h="1097806">
                <a:tc>
                  <a:txBody>
                    <a:bodyPr/>
                    <a:lstStyle/>
                    <a:p>
                      <a:pPr marL="0" marR="0" algn="l">
                        <a:lnSpc>
                          <a:spcPct val="115000"/>
                        </a:lnSpc>
                        <a:spcBef>
                          <a:spcPts val="0"/>
                        </a:spcBef>
                        <a:spcAft>
                          <a:spcPts val="0"/>
                        </a:spcAft>
                      </a:pPr>
                      <a:r>
                        <a:rPr lang="en-US" sz="1200" dirty="0">
                          <a:solidFill>
                            <a:schemeClr val="tx1"/>
                          </a:solidFill>
                          <a:effectLst/>
                        </a:rPr>
                        <a:t>Originality &amp; Creativity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(25)  Artwork is unique and imaginative. Emerging student “voice” is predominant.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(20)  Artwork is unique and imaginative. Emerging student “voice” is consistent throughout the piece.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(15)  Artwork is unique and shows some imagination. Emerging student “voice” is somewhat visible.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(10)  Artwork shows little imagination. Student “voice” is non-visible throughout overall 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extLst>
                  <a:ext uri="{0D108BD9-81ED-4DB2-BD59-A6C34878D82A}">
                    <a16:rowId xmlns:a16="http://schemas.microsoft.com/office/drawing/2014/main" val="3256024512"/>
                  </a:ext>
                </a:extLst>
              </a:tr>
              <a:tr h="1320269">
                <a:tc>
                  <a:txBody>
                    <a:bodyPr/>
                    <a:lstStyle/>
                    <a:p>
                      <a:pPr marL="0" marR="0" algn="l">
                        <a:lnSpc>
                          <a:spcPct val="115000"/>
                        </a:lnSpc>
                        <a:spcBef>
                          <a:spcPts val="0"/>
                        </a:spcBef>
                        <a:spcAft>
                          <a:spcPts val="0"/>
                        </a:spcAft>
                      </a:pPr>
                      <a:r>
                        <a:rPr lang="en-US" sz="1200">
                          <a:solidFill>
                            <a:schemeClr val="tx1"/>
                          </a:solidFill>
                          <a:effectLst/>
                        </a:rPr>
                        <a:t>Craftsmanship </a:t>
                      </a:r>
                      <a:endParaRPr lang="en-US" sz="1100">
                        <a:solidFill>
                          <a:schemeClr val="tx1"/>
                        </a:solidFill>
                        <a:effectLst/>
                      </a:endParaRPr>
                    </a:p>
                    <a:p>
                      <a:pPr marL="0" marR="0" algn="l">
                        <a:lnSpc>
                          <a:spcPct val="115000"/>
                        </a:lnSpc>
                        <a:spcBef>
                          <a:spcPts val="0"/>
                        </a:spcBef>
                        <a:spcAft>
                          <a:spcPts val="0"/>
                        </a:spcAft>
                      </a:pPr>
                      <a:r>
                        <a:rPr lang="en-US" sz="1200">
                          <a:solidFill>
                            <a:schemeClr val="tx1"/>
                          </a:solidFill>
                          <a:effectLst/>
                        </a:rPr>
                        <a:t>&amp; Skill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(25)  Quality of work is excellent. Materials were used effectively. Project directions were all met. Use of entire paper area was used.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(20)  Quality of work is good. Materials were used effectively. Project directions were almost all met.  Use of 80% of paper area was used.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(15) Quality of work is mediocre. Materials were acceptably used. Project directions were barely met.  Use of 70% of paper area was used.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(10)  Quality of work was poor. Work shows awkward use of materials. Directions were not followed. Use of 50% or less of paper area was used.</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extLst>
                  <a:ext uri="{0D108BD9-81ED-4DB2-BD59-A6C34878D82A}">
                    <a16:rowId xmlns:a16="http://schemas.microsoft.com/office/drawing/2014/main" val="2681194426"/>
                  </a:ext>
                </a:extLst>
              </a:tr>
              <a:tr h="2432584">
                <a:tc>
                  <a:txBody>
                    <a:bodyPr/>
                    <a:lstStyle/>
                    <a:p>
                      <a:pPr marL="0" marR="0" algn="l">
                        <a:lnSpc>
                          <a:spcPct val="115000"/>
                        </a:lnSpc>
                        <a:spcBef>
                          <a:spcPts val="0"/>
                        </a:spcBef>
                        <a:spcAft>
                          <a:spcPts val="0"/>
                        </a:spcAft>
                      </a:pPr>
                      <a:r>
                        <a:rPr lang="en-US" sz="1200">
                          <a:solidFill>
                            <a:schemeClr val="tx1"/>
                          </a:solidFill>
                          <a:effectLst/>
                        </a:rPr>
                        <a:t>Complexity &amp; Aesthetics</a:t>
                      </a:r>
                      <a:endParaRPr lang="en-US" sz="1100">
                        <a:solidFill>
                          <a:schemeClr val="tx1"/>
                        </a:solidFill>
                        <a:effectLst/>
                      </a:endParaRPr>
                    </a:p>
                    <a:p>
                      <a:pPr marL="0" marR="0" algn="l">
                        <a:lnSpc>
                          <a:spcPct val="115000"/>
                        </a:lnSpc>
                        <a:spcBef>
                          <a:spcPts val="0"/>
                        </a:spcBef>
                        <a:spcAft>
                          <a:spcPts val="0"/>
                        </a:spcAft>
                      </a:pPr>
                      <a:r>
                        <a:rPr lang="en-US" sz="1200">
                          <a:solidFill>
                            <a:schemeClr val="tx1"/>
                          </a:solidFill>
                          <a:effectLst/>
                        </a:rPr>
                        <a:t> </a:t>
                      </a:r>
                      <a:endParaRPr lang="en-US" sz="1100">
                        <a:solidFill>
                          <a:schemeClr val="tx1"/>
                        </a:solidFill>
                        <a:effectLst/>
                      </a:endParaRPr>
                    </a:p>
                    <a:p>
                      <a:pPr marL="0" marR="0" algn="l">
                        <a:lnSpc>
                          <a:spcPct val="115000"/>
                        </a:lnSpc>
                        <a:spcBef>
                          <a:spcPts val="0"/>
                        </a:spcBef>
                        <a:spcAft>
                          <a:spcPts val="0"/>
                        </a:spcAft>
                      </a:pPr>
                      <a:r>
                        <a:rPr lang="en-US" sz="1200">
                          <a:solidFill>
                            <a:schemeClr val="tx1"/>
                          </a:solidFill>
                          <a:effectLst/>
                        </a:rPr>
                        <a:t> </a:t>
                      </a:r>
                      <a:endParaRPr lang="en-US" sz="1100">
                        <a:solidFill>
                          <a:schemeClr val="tx1"/>
                        </a:solidFill>
                        <a:effectLst/>
                      </a:endParaRPr>
                    </a:p>
                    <a:p>
                      <a:pPr marL="0" marR="0" algn="l">
                        <a:lnSpc>
                          <a:spcPct val="115000"/>
                        </a:lnSpc>
                        <a:spcBef>
                          <a:spcPts val="0"/>
                        </a:spcBef>
                        <a:spcAft>
                          <a:spcPts val="0"/>
                        </a:spcAft>
                      </a:pPr>
                      <a:r>
                        <a:rPr lang="en-US" sz="1200">
                          <a:solidFill>
                            <a:schemeClr val="tx1"/>
                          </a:solidFill>
                          <a:effectLst/>
                        </a:rPr>
                        <a:t> </a:t>
                      </a:r>
                      <a:endParaRPr lang="en-US" sz="1100">
                        <a:solidFill>
                          <a:schemeClr val="tx1"/>
                        </a:solidFill>
                        <a:effectLst/>
                      </a:endParaRPr>
                    </a:p>
                    <a:p>
                      <a:pPr marL="0" marR="0" algn="l">
                        <a:lnSpc>
                          <a:spcPct val="115000"/>
                        </a:lnSpc>
                        <a:spcBef>
                          <a:spcPts val="0"/>
                        </a:spcBef>
                        <a:spcAft>
                          <a:spcPts val="0"/>
                        </a:spcAft>
                      </a:pPr>
                      <a:r>
                        <a:rPr lang="en-US" sz="12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(25) Work shows excellent design to form a highly complex piece. Many areas draw interest. Decision-making and planning is evident. Project objective was met. Composition shows a great deal of elements</a:t>
                      </a:r>
                      <a:r>
                        <a:rPr lang="en-US" sz="1100" baseline="0" dirty="0">
                          <a:solidFill>
                            <a:schemeClr val="tx1"/>
                          </a:solidFill>
                          <a:effectLst/>
                        </a:rPr>
                        <a:t> &amp; principles of design incorporated into work.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(23)  Work shows a good design to form a moderately complex piece. Some areas draw interest. Some decision-making and planning was used. Project objective was mostly met. Composition shows a good amount of elements</a:t>
                      </a:r>
                      <a:r>
                        <a:rPr lang="en-US" sz="1100" baseline="0" dirty="0">
                          <a:solidFill>
                            <a:schemeClr val="tx1"/>
                          </a:solidFill>
                          <a:effectLst/>
                        </a:rPr>
                        <a:t> &amp; principles of design incorporated into work.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(18) Work shows a medium-low level of creativity with too few details. Design has some areas to draw interest to the viewer. Planning was minimal. Project objectives were partially met. Composition shows an average amount of elements</a:t>
                      </a:r>
                      <a:r>
                        <a:rPr lang="en-US" sz="1100" baseline="0" dirty="0">
                          <a:solidFill>
                            <a:schemeClr val="tx1"/>
                          </a:solidFill>
                          <a:effectLst/>
                        </a:rPr>
                        <a:t> &amp; principles of design incorporated into work.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(10)  Work shows a low-level of complexity. Work was overly simple and has little to draw interest to a viewer. Very little planning was done. Project objectives were not met. Composition shows very little / no elements</a:t>
                      </a:r>
                      <a:r>
                        <a:rPr lang="en-US" sz="1100" baseline="0" dirty="0">
                          <a:solidFill>
                            <a:schemeClr val="tx1"/>
                          </a:solidFill>
                          <a:effectLst/>
                        </a:rPr>
                        <a:t> &amp; principles of design incorporated into work.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extLst>
                  <a:ext uri="{0D108BD9-81ED-4DB2-BD59-A6C34878D82A}">
                    <a16:rowId xmlns:a16="http://schemas.microsoft.com/office/drawing/2014/main" val="458056937"/>
                  </a:ext>
                </a:extLst>
              </a:tr>
              <a:tr h="1320269">
                <a:tc>
                  <a:txBody>
                    <a:bodyPr/>
                    <a:lstStyle/>
                    <a:p>
                      <a:pPr marL="0" marR="0" algn="l">
                        <a:lnSpc>
                          <a:spcPct val="115000"/>
                        </a:lnSpc>
                        <a:spcBef>
                          <a:spcPts val="0"/>
                        </a:spcBef>
                        <a:spcAft>
                          <a:spcPts val="0"/>
                        </a:spcAft>
                      </a:pPr>
                      <a:r>
                        <a:rPr lang="en-US" sz="1200" dirty="0">
                          <a:solidFill>
                            <a:schemeClr val="tx1"/>
                          </a:solidFill>
                          <a:effectLst/>
                        </a:rPr>
                        <a:t>Finishing &amp; Effort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(25)  Student put forth their best effort with minimal time wasted. Overall work was accomplished with patience, efficiency, and neatness.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(20)  Student put forth a good amount of effort with minimal time wasted. Student worked efficiently and neatly.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a:solidFill>
                            <a:schemeClr val="tx1"/>
                          </a:solidFill>
                          <a:effectLst/>
                        </a:rPr>
                        <a:t>(15)  Student put forth some effort, with some time or materials wasted. Work needs just a few more touch-ups or details.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tc>
                  <a:txBody>
                    <a:bodyPr/>
                    <a:lstStyle/>
                    <a:p>
                      <a:pPr marL="0" marR="0" algn="l">
                        <a:lnSpc>
                          <a:spcPct val="115000"/>
                        </a:lnSpc>
                        <a:spcBef>
                          <a:spcPts val="0"/>
                        </a:spcBef>
                        <a:spcAft>
                          <a:spcPts val="0"/>
                        </a:spcAft>
                      </a:pPr>
                      <a:r>
                        <a:rPr lang="en-US" sz="1100" dirty="0">
                          <a:solidFill>
                            <a:schemeClr val="tx1"/>
                          </a:solidFill>
                          <a:effectLst/>
                        </a:rPr>
                        <a:t>(10)  Student put forth little effort, wasting class time and/or materials. Overall work is greatly undeveloped.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5790" marR="55790" marT="0" marB="0">
                    <a:solidFill>
                      <a:schemeClr val="accent2">
                        <a:lumMod val="40000"/>
                        <a:lumOff val="60000"/>
                      </a:schemeClr>
                    </a:solidFill>
                  </a:tcPr>
                </a:tc>
                <a:extLst>
                  <a:ext uri="{0D108BD9-81ED-4DB2-BD59-A6C34878D82A}">
                    <a16:rowId xmlns:a16="http://schemas.microsoft.com/office/drawing/2014/main" val="49233034"/>
                  </a:ext>
                </a:extLst>
              </a:tr>
            </a:tbl>
          </a:graphicData>
        </a:graphic>
      </p:graphicFrame>
    </p:spTree>
    <p:extLst>
      <p:ext uri="{BB962C8B-B14F-4D97-AF65-F5344CB8AC3E}">
        <p14:creationId xmlns:p14="http://schemas.microsoft.com/office/powerpoint/2010/main" val="3672077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13050"/>
            <a:ext cx="8911687" cy="1280890"/>
          </a:xfrm>
        </p:spPr>
        <p:txBody>
          <a:bodyPr/>
          <a:lstStyle/>
          <a:p>
            <a:r>
              <a:rPr lang="en-US" u="sng" dirty="0"/>
              <a:t>Self-Portrait Examples -</a:t>
            </a:r>
          </a:p>
        </p:txBody>
      </p:sp>
      <p:pic>
        <p:nvPicPr>
          <p:cNvPr id="2050" name="Picture 2" descr="Image result for abstract self-portrait exampl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03205" y="967237"/>
            <a:ext cx="7575154" cy="5890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966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Image result for abstract self-portrait exampl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05494" y="157017"/>
            <a:ext cx="2424978" cy="323330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abstract self-portrait ex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925" y="1489363"/>
            <a:ext cx="3563408" cy="495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2925" y="6456218"/>
            <a:ext cx="3549257" cy="307777"/>
          </a:xfrm>
          <a:prstGeom prst="rect">
            <a:avLst/>
          </a:prstGeom>
          <a:noFill/>
        </p:spPr>
        <p:txBody>
          <a:bodyPr wrap="square" rtlCol="0">
            <a:spAutoFit/>
          </a:bodyPr>
          <a:lstStyle/>
          <a:p>
            <a:r>
              <a:rPr lang="en-US" sz="1400" dirty="0"/>
              <a:t>Joanna </a:t>
            </a:r>
            <a:r>
              <a:rPr lang="en-US" sz="1400" dirty="0" err="1"/>
              <a:t>Ladowska</a:t>
            </a:r>
            <a:r>
              <a:rPr lang="en-US" sz="1400" dirty="0"/>
              <a:t>, mixed media</a:t>
            </a:r>
          </a:p>
        </p:txBody>
      </p:sp>
      <p:pic>
        <p:nvPicPr>
          <p:cNvPr id="3078" name="Picture 6" descr="Image result for abstract self-portrait examp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4496" y="3175956"/>
            <a:ext cx="3410683" cy="35880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932402" y="6257697"/>
            <a:ext cx="2457160" cy="369332"/>
          </a:xfrm>
          <a:prstGeom prst="rect">
            <a:avLst/>
          </a:prstGeom>
          <a:noFill/>
        </p:spPr>
        <p:txBody>
          <a:bodyPr wrap="square" rtlCol="0">
            <a:spAutoFit/>
          </a:bodyPr>
          <a:lstStyle/>
          <a:p>
            <a:r>
              <a:rPr lang="en-US" dirty="0"/>
              <a:t>Vector Self-Portrait</a:t>
            </a:r>
          </a:p>
        </p:txBody>
      </p:sp>
    </p:spTree>
    <p:extLst>
      <p:ext uri="{BB962C8B-B14F-4D97-AF65-F5344CB8AC3E}">
        <p14:creationId xmlns:p14="http://schemas.microsoft.com/office/powerpoint/2010/main" val="251618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4958" y="397165"/>
            <a:ext cx="8915400" cy="3777622"/>
          </a:xfrm>
        </p:spPr>
        <p:txBody>
          <a:bodyPr>
            <a:normAutofit/>
          </a:bodyPr>
          <a:lstStyle/>
          <a:p>
            <a:pPr marL="0" indent="0" algn="ctr">
              <a:buNone/>
            </a:pPr>
            <a:r>
              <a:rPr lang="en-US" sz="4800" b="1" u="sng" dirty="0"/>
              <a:t>WARM-UP</a:t>
            </a:r>
          </a:p>
          <a:p>
            <a:pPr marL="0" indent="0" algn="ctr">
              <a:buNone/>
            </a:pPr>
            <a:endParaRPr lang="en-US" sz="1600" b="1" u="sng" dirty="0"/>
          </a:p>
          <a:p>
            <a:pPr marL="0" indent="0" algn="ctr">
              <a:buNone/>
            </a:pPr>
            <a:r>
              <a:rPr lang="en-US" sz="4800" b="1" dirty="0"/>
              <a:t>“Get Real”</a:t>
            </a:r>
          </a:p>
        </p:txBody>
      </p:sp>
      <p:sp>
        <p:nvSpPr>
          <p:cNvPr id="4" name="TextBox 3"/>
          <p:cNvSpPr txBox="1"/>
          <p:nvPr/>
        </p:nvSpPr>
        <p:spPr>
          <a:xfrm>
            <a:off x="3149599" y="3177551"/>
            <a:ext cx="9402619" cy="3046988"/>
          </a:xfrm>
          <a:prstGeom prst="rect">
            <a:avLst/>
          </a:prstGeom>
          <a:noFill/>
        </p:spPr>
        <p:txBody>
          <a:bodyPr wrap="square" rtlCol="0">
            <a:spAutoFit/>
          </a:bodyPr>
          <a:lstStyle/>
          <a:p>
            <a:pPr marL="342900" indent="-342900">
              <a:buFont typeface="Wingdings" panose="05000000000000000000" pitchFamily="2" charset="2"/>
              <a:buChar char="«"/>
            </a:pPr>
            <a:r>
              <a:rPr lang="en-US" sz="2400" dirty="0"/>
              <a:t>Each student will receive 5 small papers                                               </a:t>
            </a:r>
          </a:p>
          <a:p>
            <a:r>
              <a:rPr lang="en-US" sz="2400" dirty="0"/>
              <a:t>     in 5 different colors: </a:t>
            </a:r>
          </a:p>
          <a:p>
            <a:r>
              <a:rPr lang="en-US" sz="2400" dirty="0"/>
              <a:t>						</a:t>
            </a:r>
          </a:p>
          <a:p>
            <a:r>
              <a:rPr lang="en-US" sz="2400" dirty="0"/>
              <a:t>						</a:t>
            </a:r>
            <a:r>
              <a:rPr lang="en-US" sz="2400" b="1" dirty="0"/>
              <a:t>- </a:t>
            </a:r>
            <a:r>
              <a:rPr lang="en-US" sz="2400" b="1" dirty="0">
                <a:solidFill>
                  <a:srgbClr val="FEB57E"/>
                </a:solidFill>
              </a:rPr>
              <a:t>orange</a:t>
            </a:r>
          </a:p>
          <a:p>
            <a:r>
              <a:rPr lang="en-US" sz="2400" b="1" dirty="0"/>
              <a:t>						- </a:t>
            </a:r>
            <a:r>
              <a:rPr lang="en-US" sz="2400" b="1" dirty="0">
                <a:solidFill>
                  <a:srgbClr val="00B050"/>
                </a:solidFill>
              </a:rPr>
              <a:t>green</a:t>
            </a:r>
          </a:p>
          <a:p>
            <a:r>
              <a:rPr lang="en-US" sz="2400" b="1" dirty="0"/>
              <a:t>						- </a:t>
            </a:r>
            <a:r>
              <a:rPr lang="en-US" sz="2400" b="1" dirty="0">
                <a:solidFill>
                  <a:srgbClr val="FF0000"/>
                </a:solidFill>
              </a:rPr>
              <a:t>red</a:t>
            </a:r>
            <a:endParaRPr lang="en-US" sz="2400" b="1" dirty="0">
              <a:solidFill>
                <a:srgbClr val="FFFF00"/>
              </a:solidFill>
            </a:endParaRPr>
          </a:p>
          <a:p>
            <a:r>
              <a:rPr lang="en-US" sz="2400" b="1" dirty="0"/>
              <a:t>						- </a:t>
            </a:r>
            <a:r>
              <a:rPr lang="en-US" sz="2400" b="1" dirty="0">
                <a:solidFill>
                  <a:srgbClr val="00B0F0"/>
                </a:solidFill>
              </a:rPr>
              <a:t>blue</a:t>
            </a:r>
          </a:p>
          <a:p>
            <a:r>
              <a:rPr lang="en-US" sz="2400" b="1" dirty="0"/>
              <a:t>						</a:t>
            </a:r>
            <a:r>
              <a:rPr lang="en-US" sz="2400" b="1"/>
              <a:t>- </a:t>
            </a:r>
            <a:r>
              <a:rPr lang="en-US" sz="2400" b="1">
                <a:solidFill>
                  <a:schemeClr val="bg1">
                    <a:lumMod val="50000"/>
                  </a:schemeClr>
                </a:solidFill>
              </a:rPr>
              <a:t>gray</a:t>
            </a:r>
            <a:endParaRPr lang="en-US" sz="2400" b="1" dirty="0"/>
          </a:p>
        </p:txBody>
      </p:sp>
    </p:spTree>
    <p:extLst>
      <p:ext uri="{BB962C8B-B14F-4D97-AF65-F5344CB8AC3E}">
        <p14:creationId xmlns:p14="http://schemas.microsoft.com/office/powerpoint/2010/main" val="208140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CFEC30-5E4F-4471-996E-4961FA81001F}"/>
              </a:ext>
            </a:extLst>
          </p:cNvPr>
          <p:cNvSpPr>
            <a:spLocks noGrp="1"/>
          </p:cNvSpPr>
          <p:nvPr>
            <p:ph type="title"/>
          </p:nvPr>
        </p:nvSpPr>
        <p:spPr>
          <a:xfrm>
            <a:off x="1295402" y="391005"/>
            <a:ext cx="9601196" cy="1080348"/>
          </a:xfrm>
        </p:spPr>
        <p:txBody>
          <a:bodyPr>
            <a:normAutofit fontScale="90000"/>
          </a:bodyPr>
          <a:lstStyle/>
          <a:p>
            <a:pPr algn="ctr"/>
            <a:r>
              <a:rPr lang="en-US" dirty="0"/>
              <a:t>WARM-UP</a:t>
            </a:r>
            <a:br>
              <a:rPr lang="en-US" dirty="0"/>
            </a:br>
            <a:r>
              <a:rPr lang="en-US" b="1" i="1" dirty="0"/>
              <a:t>Get Real</a:t>
            </a:r>
            <a:br>
              <a:rPr lang="en-US" dirty="0"/>
            </a:br>
            <a:br>
              <a:rPr lang="en-US" dirty="0"/>
            </a:br>
            <a:endParaRPr lang="en-US" b="1" dirty="0"/>
          </a:p>
        </p:txBody>
      </p:sp>
      <p:sp>
        <p:nvSpPr>
          <p:cNvPr id="5" name="TextBox 4">
            <a:extLst>
              <a:ext uri="{FF2B5EF4-FFF2-40B4-BE49-F238E27FC236}">
                <a16:creationId xmlns:a16="http://schemas.microsoft.com/office/drawing/2014/main" id="{49135998-E2E7-4B89-AA02-1F1417DFC043}"/>
              </a:ext>
            </a:extLst>
          </p:cNvPr>
          <p:cNvSpPr txBox="1"/>
          <p:nvPr/>
        </p:nvSpPr>
        <p:spPr>
          <a:xfrm>
            <a:off x="1692564" y="1664393"/>
            <a:ext cx="10185399" cy="5124480"/>
          </a:xfrm>
          <a:prstGeom prst="rect">
            <a:avLst/>
          </a:prstGeom>
          <a:noFill/>
        </p:spPr>
        <p:txBody>
          <a:bodyPr wrap="square" rtlCol="0">
            <a:spAutoFit/>
          </a:bodyPr>
          <a:lstStyle/>
          <a:p>
            <a:pPr marL="285750" indent="-285750">
              <a:buFont typeface="Arial" panose="020B0604020202020204" pitchFamily="34" charset="0"/>
              <a:buChar char="•"/>
            </a:pPr>
            <a:r>
              <a:rPr lang="en-US" sz="2100" b="1" dirty="0">
                <a:ln w="3175" cmpd="sng">
                  <a:noFill/>
                </a:ln>
                <a:solidFill>
                  <a:prstClr val="black">
                    <a:lumMod val="85000"/>
                    <a:lumOff val="15000"/>
                  </a:prstClr>
                </a:solidFill>
                <a:ea typeface="+mj-ea"/>
                <a:cs typeface="+mj-cs"/>
              </a:rPr>
              <a:t>Orange- </a:t>
            </a:r>
            <a:r>
              <a:rPr lang="en-US" sz="2100" dirty="0">
                <a:ln w="3175" cmpd="sng">
                  <a:noFill/>
                </a:ln>
                <a:solidFill>
                  <a:prstClr val="black">
                    <a:lumMod val="85000"/>
                    <a:lumOff val="15000"/>
                  </a:prstClr>
                </a:solidFill>
                <a:ea typeface="+mj-ea"/>
                <a:cs typeface="+mj-cs"/>
              </a:rPr>
              <a:t>Think about five material items/personal possessions that you value the most.  Write down one answer per piece of paper.</a:t>
            </a:r>
          </a:p>
          <a:p>
            <a:pPr marL="285750" indent="-285750">
              <a:buFont typeface="Arial" panose="020B0604020202020204" pitchFamily="34" charset="0"/>
              <a:buChar char="•"/>
            </a:pPr>
            <a:r>
              <a:rPr lang="en-US" sz="2100" b="1" dirty="0">
                <a:ln w="3175" cmpd="sng">
                  <a:noFill/>
                </a:ln>
                <a:solidFill>
                  <a:prstClr val="black">
                    <a:lumMod val="85000"/>
                    <a:lumOff val="15000"/>
                  </a:prstClr>
                </a:solidFill>
                <a:ea typeface="+mj-ea"/>
                <a:cs typeface="+mj-cs"/>
              </a:rPr>
              <a:t>Green- </a:t>
            </a:r>
            <a:r>
              <a:rPr lang="en-US" sz="2100" dirty="0">
                <a:ln w="3175" cmpd="sng">
                  <a:noFill/>
                </a:ln>
                <a:solidFill>
                  <a:prstClr val="black">
                    <a:lumMod val="85000"/>
                    <a:lumOff val="15000"/>
                  </a:prstClr>
                </a:solidFill>
                <a:ea typeface="+mj-ea"/>
                <a:cs typeface="+mj-cs"/>
              </a:rPr>
              <a:t>Write down the five people that are most important to you.  They can be family members, friends, mentors, professors, etc.  Only ONE person per paper (</a:t>
            </a:r>
            <a:r>
              <a:rPr lang="en-US" sz="2100" dirty="0" err="1">
                <a:ln w="3175" cmpd="sng">
                  <a:noFill/>
                </a:ln>
                <a:solidFill>
                  <a:prstClr val="black">
                    <a:lumMod val="85000"/>
                    <a:lumOff val="15000"/>
                  </a:prstClr>
                </a:solidFill>
                <a:ea typeface="+mj-ea"/>
                <a:cs typeface="+mj-cs"/>
              </a:rPr>
              <a:t>ie</a:t>
            </a:r>
            <a:r>
              <a:rPr lang="en-US" sz="2100" dirty="0">
                <a:ln w="3175" cmpd="sng">
                  <a:noFill/>
                </a:ln>
                <a:solidFill>
                  <a:prstClr val="black">
                    <a:lumMod val="85000"/>
                    <a:lumOff val="15000"/>
                  </a:prstClr>
                </a:solidFill>
                <a:ea typeface="+mj-ea"/>
                <a:cs typeface="+mj-cs"/>
              </a:rPr>
              <a:t>. Can't say “parents,” “friends,” etc.)</a:t>
            </a:r>
          </a:p>
          <a:p>
            <a:pPr marL="285750" indent="-285750">
              <a:buFont typeface="Arial" panose="020B0604020202020204" pitchFamily="34" charset="0"/>
              <a:buChar char="•"/>
            </a:pPr>
            <a:r>
              <a:rPr lang="en-US" sz="2100" b="1" dirty="0">
                <a:ln w="3175" cmpd="sng">
                  <a:noFill/>
                </a:ln>
                <a:solidFill>
                  <a:prstClr val="black">
                    <a:lumMod val="85000"/>
                    <a:lumOff val="15000"/>
                  </a:prstClr>
                </a:solidFill>
                <a:ea typeface="+mj-ea"/>
                <a:cs typeface="+mj-cs"/>
              </a:rPr>
              <a:t>Red- </a:t>
            </a:r>
            <a:r>
              <a:rPr lang="en-US" sz="2100" dirty="0">
                <a:ln w="3175" cmpd="sng">
                  <a:noFill/>
                </a:ln>
                <a:solidFill>
                  <a:prstClr val="black">
                    <a:lumMod val="85000"/>
                    <a:lumOff val="15000"/>
                  </a:prstClr>
                </a:solidFill>
                <a:ea typeface="+mj-ea"/>
                <a:cs typeface="+mj-cs"/>
              </a:rPr>
              <a:t>Think about five memories that you always want to have and write them down.  These memories can be good or they can be a tough memory that you have learned from.  However you may want to define them. Things that made you the person you are today.</a:t>
            </a:r>
          </a:p>
          <a:p>
            <a:pPr marL="285750" indent="-285750">
              <a:buFont typeface="Arial" panose="020B0604020202020204" pitchFamily="34" charset="0"/>
              <a:buChar char="•"/>
            </a:pPr>
            <a:r>
              <a:rPr lang="en-US" sz="2100" b="1" dirty="0">
                <a:ln w="3175" cmpd="sng">
                  <a:noFill/>
                </a:ln>
                <a:solidFill>
                  <a:prstClr val="black">
                    <a:lumMod val="85000"/>
                    <a:lumOff val="15000"/>
                  </a:prstClr>
                </a:solidFill>
                <a:ea typeface="+mj-ea"/>
                <a:cs typeface="+mj-cs"/>
              </a:rPr>
              <a:t>Blue- </a:t>
            </a:r>
            <a:r>
              <a:rPr lang="en-US" sz="2100" dirty="0">
                <a:ln w="3175" cmpd="sng">
                  <a:noFill/>
                </a:ln>
                <a:solidFill>
                  <a:prstClr val="black">
                    <a:lumMod val="85000"/>
                    <a:lumOff val="15000"/>
                  </a:prstClr>
                </a:solidFill>
                <a:ea typeface="+mj-ea"/>
                <a:cs typeface="+mj-cs"/>
              </a:rPr>
              <a:t>Think about five goals that you find important to set for your future.  Write them down.</a:t>
            </a:r>
          </a:p>
          <a:p>
            <a:pPr marL="285750" indent="-285750">
              <a:buFont typeface="Arial" panose="020B0604020202020204" pitchFamily="34" charset="0"/>
              <a:buChar char="•"/>
            </a:pPr>
            <a:r>
              <a:rPr lang="en-US" sz="2100" b="1" dirty="0">
                <a:ln w="3175" cmpd="sng">
                  <a:noFill/>
                </a:ln>
                <a:solidFill>
                  <a:prstClr val="black">
                    <a:lumMod val="85000"/>
                    <a:lumOff val="15000"/>
                  </a:prstClr>
                </a:solidFill>
                <a:ea typeface="+mj-ea"/>
                <a:cs typeface="+mj-cs"/>
              </a:rPr>
              <a:t>Gray- </a:t>
            </a:r>
            <a:r>
              <a:rPr lang="en-US" sz="2100" dirty="0">
                <a:ln w="3175" cmpd="sng">
                  <a:noFill/>
                </a:ln>
                <a:solidFill>
                  <a:prstClr val="black">
                    <a:lumMod val="85000"/>
                    <a:lumOff val="15000"/>
                  </a:prstClr>
                </a:solidFill>
                <a:ea typeface="+mj-ea"/>
                <a:cs typeface="+mj-cs"/>
              </a:rPr>
              <a:t>Write down five places that are important to you.  It could be your hometown, favorite place, your high school, the home you grew up in; just any physical place.</a:t>
            </a:r>
          </a:p>
          <a:p>
            <a:endParaRPr lang="en-US" sz="2100" b="1" dirty="0">
              <a:ln w="3175" cmpd="sng">
                <a:noFill/>
              </a:ln>
              <a:solidFill>
                <a:prstClr val="black">
                  <a:lumMod val="85000"/>
                  <a:lumOff val="15000"/>
                </a:prstClr>
              </a:solidFill>
              <a:ea typeface="+mj-ea"/>
              <a:cs typeface="+mj-cs"/>
            </a:endParaRPr>
          </a:p>
          <a:p>
            <a:endParaRPr lang="en-US" sz="1200" dirty="0"/>
          </a:p>
        </p:txBody>
      </p:sp>
    </p:spTree>
    <p:extLst>
      <p:ext uri="{BB962C8B-B14F-4D97-AF65-F5344CB8AC3E}">
        <p14:creationId xmlns:p14="http://schemas.microsoft.com/office/powerpoint/2010/main" val="30494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07CB9-21FF-43BC-A850-45C0470AFFCE}"/>
              </a:ext>
            </a:extLst>
          </p:cNvPr>
          <p:cNvSpPr>
            <a:spLocks noGrp="1"/>
          </p:cNvSpPr>
          <p:nvPr>
            <p:ph idx="1"/>
          </p:nvPr>
        </p:nvSpPr>
        <p:spPr>
          <a:xfrm>
            <a:off x="2124364" y="1985818"/>
            <a:ext cx="9504218" cy="4079702"/>
          </a:xfrm>
        </p:spPr>
        <p:txBody>
          <a:bodyPr>
            <a:normAutofit fontScale="92500" lnSpcReduction="10000"/>
          </a:bodyPr>
          <a:lstStyle/>
          <a:p>
            <a:pPr marL="0" lvl="0" indent="0">
              <a:spcBef>
                <a:spcPts val="0"/>
              </a:spcBef>
              <a:spcAft>
                <a:spcPts val="0"/>
              </a:spcAft>
              <a:buClrTx/>
              <a:buSzTx/>
              <a:buNone/>
            </a:pPr>
            <a:r>
              <a:rPr lang="en-US" sz="2200" b="1" dirty="0">
                <a:ln w="3175" cmpd="sng">
                  <a:noFill/>
                </a:ln>
                <a:solidFill>
                  <a:prstClr val="black">
                    <a:lumMod val="85000"/>
                    <a:lumOff val="15000"/>
                  </a:prstClr>
                </a:solidFill>
              </a:rPr>
              <a:t>Take a few minutes to look over these values that you have in front of you and think about why they are important to you.  Think about the good times and the tough times that’s come along with some of these.</a:t>
            </a:r>
          </a:p>
          <a:p>
            <a:pPr marL="0" lvl="0" indent="0">
              <a:spcBef>
                <a:spcPts val="0"/>
              </a:spcBef>
              <a:spcAft>
                <a:spcPts val="0"/>
              </a:spcAft>
              <a:buClrTx/>
              <a:buSzTx/>
              <a:buNone/>
            </a:pPr>
            <a:endParaRPr lang="en-US" sz="2000" b="1" dirty="0">
              <a:ln w="3175" cmpd="sng">
                <a:noFill/>
              </a:ln>
              <a:solidFill>
                <a:prstClr val="black">
                  <a:lumMod val="85000"/>
                  <a:lumOff val="15000"/>
                </a:prstClr>
              </a:solidFill>
            </a:endParaRPr>
          </a:p>
          <a:p>
            <a:pPr marL="0" marR="0">
              <a:lnSpc>
                <a:spcPct val="107000"/>
              </a:lnSpc>
              <a:spcBef>
                <a:spcPts val="0"/>
              </a:spcBef>
              <a:spcAft>
                <a:spcPts val="800"/>
              </a:spcAft>
            </a:pPr>
            <a:r>
              <a:rPr lang="en-US" sz="2200" dirty="0">
                <a:latin typeface="Calibri" panose="020F0502020204030204" pitchFamily="34" charset="0"/>
                <a:ea typeface="Calibri" panose="020F0502020204030204" pitchFamily="34" charset="0"/>
                <a:cs typeface="Times New Roman" panose="02020603050405020304" pitchFamily="18" charset="0"/>
              </a:rPr>
              <a:t>Now that you have thought about these values </a:t>
            </a:r>
            <a:r>
              <a:rPr lang="en-US" sz="2200" u="sng" dirty="0">
                <a:latin typeface="Calibri" panose="020F0502020204030204" pitchFamily="34" charset="0"/>
                <a:ea typeface="Calibri" panose="020F0502020204030204" pitchFamily="34" charset="0"/>
                <a:cs typeface="Times New Roman" panose="02020603050405020304" pitchFamily="18" charset="0"/>
              </a:rPr>
              <a:t>take seven away</a:t>
            </a:r>
            <a:r>
              <a:rPr lang="en-US" sz="2200" dirty="0">
                <a:latin typeface="Calibri" panose="020F0502020204030204" pitchFamily="34" charset="0"/>
                <a:ea typeface="Calibri" panose="020F0502020204030204" pitchFamily="34" charset="0"/>
                <a:cs typeface="Times New Roman" panose="02020603050405020304" pitchFamily="18" charset="0"/>
              </a:rPr>
              <a:t>.  When you take these   away, that means that they are no longer a part of your life (i.e. you never met that person, went to that place, have possession of that item, or are not working towards that goal). </a:t>
            </a:r>
          </a:p>
          <a:p>
            <a:pPr marL="0" marR="0">
              <a:lnSpc>
                <a:spcPct val="107000"/>
              </a:lnSpc>
              <a:spcBef>
                <a:spcPts val="0"/>
              </a:spcBef>
              <a:spcAft>
                <a:spcPts val="800"/>
              </a:spcAft>
            </a:pPr>
            <a:r>
              <a:rPr lang="en-US" sz="2200" u="sng" dirty="0">
                <a:latin typeface="Calibri" panose="020F0502020204030204" pitchFamily="34" charset="0"/>
                <a:ea typeface="Calibri" panose="020F0502020204030204" pitchFamily="34" charset="0"/>
                <a:cs typeface="Times New Roman" panose="02020603050405020304" pitchFamily="18" charset="0"/>
              </a:rPr>
              <a:t>Take six more away.</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u="sng" dirty="0">
                <a:latin typeface="Calibri" panose="020F0502020204030204" pitchFamily="34" charset="0"/>
                <a:ea typeface="Calibri" panose="020F0502020204030204" pitchFamily="34" charset="0"/>
                <a:cs typeface="Times New Roman" panose="02020603050405020304" pitchFamily="18" charset="0"/>
              </a:rPr>
              <a:t>Take five more away.</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u="sng" dirty="0">
                <a:latin typeface="Calibri" panose="020F0502020204030204" pitchFamily="34" charset="0"/>
                <a:ea typeface="Calibri" panose="020F0502020204030204" pitchFamily="34" charset="0"/>
                <a:cs typeface="Times New Roman" panose="02020603050405020304" pitchFamily="18" charset="0"/>
              </a:rPr>
              <a:t>Take two more away</a:t>
            </a:r>
            <a:r>
              <a:rPr lang="en-US" sz="2200" dirty="0">
                <a:latin typeface="Calibri" panose="020F0502020204030204" pitchFamily="34" charset="0"/>
                <a:ea typeface="Calibri" panose="020F0502020204030204" pitchFamily="34" charset="0"/>
                <a:cs typeface="Times New Roman" panose="02020603050405020304" pitchFamily="18" charset="0"/>
              </a:rPr>
              <a:t>.  This should leave you with your </a:t>
            </a:r>
            <a:r>
              <a:rPr lang="en-US" sz="2200" b="1" dirty="0">
                <a:latin typeface="Calibri" panose="020F0502020204030204" pitchFamily="34" charset="0"/>
                <a:ea typeface="Calibri" panose="020F0502020204030204" pitchFamily="34" charset="0"/>
                <a:cs typeface="Times New Roman" panose="02020603050405020304" pitchFamily="18" charset="0"/>
              </a:rPr>
              <a:t>top five values in life</a:t>
            </a:r>
            <a:r>
              <a:rPr lang="en-US" sz="2200" dirty="0">
                <a:latin typeface="Calibri" panose="020F0502020204030204" pitchFamily="34" charset="0"/>
                <a:ea typeface="Calibri" panose="020F0502020204030204" pitchFamily="34" charset="0"/>
                <a:cs typeface="Times New Roman" panose="02020603050405020304" pitchFamily="18" charset="0"/>
              </a:rPr>
              <a:t>.  </a:t>
            </a:r>
            <a:r>
              <a:rPr lang="en-US" sz="2200" i="1" dirty="0">
                <a:latin typeface="Calibri" panose="020F0502020204030204" pitchFamily="34" charset="0"/>
                <a:ea typeface="Calibri" panose="020F0502020204030204" pitchFamily="34" charset="0"/>
                <a:cs typeface="Times New Roman" panose="02020603050405020304" pitchFamily="18" charset="0"/>
              </a:rPr>
              <a:t>The </a:t>
            </a:r>
            <a:r>
              <a:rPr lang="en-US" sz="2200" i="1">
                <a:latin typeface="Calibri" panose="020F0502020204030204" pitchFamily="34" charset="0"/>
                <a:ea typeface="Calibri" panose="020F0502020204030204" pitchFamily="34" charset="0"/>
                <a:cs typeface="Times New Roman" panose="02020603050405020304" pitchFamily="18" charset="0"/>
              </a:rPr>
              <a:t>top five </a:t>
            </a:r>
            <a:r>
              <a:rPr lang="en-US" sz="2200" i="1" dirty="0">
                <a:latin typeface="Calibri" panose="020F0502020204030204" pitchFamily="34" charset="0"/>
                <a:ea typeface="Calibri" panose="020F0502020204030204" pitchFamily="34" charset="0"/>
                <a:cs typeface="Times New Roman" panose="02020603050405020304" pitchFamily="18" charset="0"/>
              </a:rPr>
              <a:t>things that influence who you are on a day to day basis</a:t>
            </a:r>
            <a:r>
              <a:rPr lang="en-US" sz="2200" dirty="0">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Title 1">
            <a:extLst>
              <a:ext uri="{FF2B5EF4-FFF2-40B4-BE49-F238E27FC236}">
                <a16:creationId xmlns:a16="http://schemas.microsoft.com/office/drawing/2014/main" id="{BBFB4CD0-08AE-4BA3-A045-CD948BE8F57F}"/>
              </a:ext>
            </a:extLst>
          </p:cNvPr>
          <p:cNvSpPr>
            <a:spLocks noGrp="1"/>
          </p:cNvSpPr>
          <p:nvPr>
            <p:ph type="title"/>
          </p:nvPr>
        </p:nvSpPr>
        <p:spPr>
          <a:xfrm>
            <a:off x="1270001" y="366990"/>
            <a:ext cx="9601196" cy="1303867"/>
          </a:xfrm>
        </p:spPr>
        <p:txBody>
          <a:bodyPr>
            <a:normAutofit fontScale="90000"/>
          </a:bodyPr>
          <a:lstStyle/>
          <a:p>
            <a:pPr algn="ctr"/>
            <a:r>
              <a:rPr lang="en-US" sz="4000" dirty="0"/>
              <a:t>WARM-UP</a:t>
            </a:r>
            <a:br>
              <a:rPr lang="en-US" sz="4000" dirty="0"/>
            </a:br>
            <a:r>
              <a:rPr lang="en-US" sz="4000" b="1" i="1" dirty="0"/>
              <a:t>Get Real</a:t>
            </a:r>
            <a:br>
              <a:rPr lang="en-US" dirty="0"/>
            </a:br>
            <a:br>
              <a:rPr lang="en-US" dirty="0"/>
            </a:br>
            <a:br>
              <a:rPr lang="en-US" dirty="0"/>
            </a:br>
            <a:endParaRPr lang="en-US" b="1" dirty="0"/>
          </a:p>
        </p:txBody>
      </p:sp>
    </p:spTree>
    <p:extLst>
      <p:ext uri="{BB962C8B-B14F-4D97-AF65-F5344CB8AC3E}">
        <p14:creationId xmlns:p14="http://schemas.microsoft.com/office/powerpoint/2010/main" val="305648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FB4CD0-08AE-4BA3-A045-CD948BE8F57F}"/>
              </a:ext>
            </a:extLst>
          </p:cNvPr>
          <p:cNvSpPr>
            <a:spLocks noGrp="1"/>
          </p:cNvSpPr>
          <p:nvPr>
            <p:ph type="title"/>
          </p:nvPr>
        </p:nvSpPr>
        <p:spPr>
          <a:xfrm>
            <a:off x="1588654" y="680720"/>
            <a:ext cx="9601196" cy="711199"/>
          </a:xfrm>
        </p:spPr>
        <p:txBody>
          <a:bodyPr>
            <a:normAutofit fontScale="90000"/>
          </a:bodyPr>
          <a:lstStyle/>
          <a:p>
            <a:br>
              <a:rPr lang="en-US" dirty="0"/>
            </a:br>
            <a:br>
              <a:rPr lang="en-US" dirty="0"/>
            </a:br>
            <a:endParaRPr lang="en-US" b="1" dirty="0"/>
          </a:p>
        </p:txBody>
      </p:sp>
      <p:graphicFrame>
        <p:nvGraphicFramePr>
          <p:cNvPr id="2" name="Table 1">
            <a:extLst>
              <a:ext uri="{FF2B5EF4-FFF2-40B4-BE49-F238E27FC236}">
                <a16:creationId xmlns:a16="http://schemas.microsoft.com/office/drawing/2014/main" id="{553ED47A-7C20-4D96-8F1F-A5A8BA34B0C5}"/>
              </a:ext>
            </a:extLst>
          </p:cNvPr>
          <p:cNvGraphicFramePr>
            <a:graphicFrameLocks noGrp="1"/>
          </p:cNvGraphicFramePr>
          <p:nvPr>
            <p:extLst>
              <p:ext uri="{D42A27DB-BD31-4B8C-83A1-F6EECF244321}">
                <p14:modId xmlns:p14="http://schemas.microsoft.com/office/powerpoint/2010/main" val="1462708829"/>
              </p:ext>
            </p:extLst>
          </p:nvPr>
        </p:nvGraphicFramePr>
        <p:xfrm>
          <a:off x="1588654" y="1863899"/>
          <a:ext cx="10214382" cy="4296009"/>
        </p:xfrm>
        <a:graphic>
          <a:graphicData uri="http://schemas.openxmlformats.org/drawingml/2006/table">
            <a:tbl>
              <a:tblPr firstRow="1" bandRow="1">
                <a:tableStyleId>{5C22544A-7EE6-4342-B048-85BDC9FD1C3A}</a:tableStyleId>
              </a:tblPr>
              <a:tblGrid>
                <a:gridCol w="5107191">
                  <a:extLst>
                    <a:ext uri="{9D8B030D-6E8A-4147-A177-3AD203B41FA5}">
                      <a16:colId xmlns:a16="http://schemas.microsoft.com/office/drawing/2014/main" val="1292033716"/>
                    </a:ext>
                  </a:extLst>
                </a:gridCol>
                <a:gridCol w="5107191">
                  <a:extLst>
                    <a:ext uri="{9D8B030D-6E8A-4147-A177-3AD203B41FA5}">
                      <a16:colId xmlns:a16="http://schemas.microsoft.com/office/drawing/2014/main" val="3217610134"/>
                    </a:ext>
                  </a:extLst>
                </a:gridCol>
              </a:tblGrid>
              <a:tr h="823536">
                <a:tc>
                  <a:txBody>
                    <a:bodyPr/>
                    <a:lstStyle/>
                    <a:p>
                      <a:pPr marL="0" marR="0" lvl="0" indent="0" algn="l" defTabSz="457200" rtl="0" eaLnBrk="1" fontAlgn="auto" latinLnBrk="0" hangingPunct="1">
                        <a:lnSpc>
                          <a:spcPct val="107000"/>
                        </a:lnSpc>
                        <a:spcBef>
                          <a:spcPts val="0"/>
                        </a:spcBef>
                        <a:spcAft>
                          <a:spcPts val="800"/>
                        </a:spcAft>
                        <a:buClr>
                          <a:srgbClr val="B15E28"/>
                        </a:buClr>
                        <a:buSzPct val="115000"/>
                        <a:buFont typeface="Arial"/>
                        <a:buNone/>
                        <a:tabLst/>
                        <a:defRPr/>
                      </a:pPr>
                      <a:r>
                        <a:rPr kumimoji="0" lang="en-US" sz="2200" b="1" i="1" u="none" strike="noStrike" kern="1200" cap="none" spc="0" normalizeH="0" baseline="0" noProof="0">
                          <a:ln>
                            <a:noFill/>
                          </a:ln>
                          <a:solidFill>
                            <a:schemeClr val="bg1"/>
                          </a:solidFill>
                          <a:effectLst/>
                          <a:uLnTx/>
                          <a:uFillTx/>
                          <a:latin typeface="Calibri" panose="020F0502020204030204" pitchFamily="34" charset="0"/>
                          <a:ea typeface="Calibri" panose="020F0502020204030204" pitchFamily="34" charset="0"/>
                          <a:cs typeface="Times New Roman" panose="02020603050405020304" pitchFamily="18" charset="0"/>
                        </a:rPr>
                        <a:t>What values are you left with?</a:t>
                      </a:r>
                    </a:p>
                  </a:txBody>
                  <a:tcPr>
                    <a:solidFill>
                      <a:schemeClr val="tx2">
                        <a:lumMod val="75000"/>
                      </a:schemeClr>
                    </a:solidFill>
                  </a:tcPr>
                </a:tc>
                <a:tc>
                  <a:txBody>
                    <a:bodyPr/>
                    <a:lstStyle/>
                    <a:p>
                      <a:pPr marL="0" marR="0" indent="0">
                        <a:lnSpc>
                          <a:spcPct val="107000"/>
                        </a:lnSpc>
                        <a:spcBef>
                          <a:spcPts val="0"/>
                        </a:spcBef>
                        <a:spcAft>
                          <a:spcPts val="800"/>
                        </a:spcAft>
                        <a:buNone/>
                      </a:pPr>
                      <a:r>
                        <a:rPr lang="en-US" sz="2200" i="1">
                          <a:latin typeface="Calibri" panose="020F0502020204030204" pitchFamily="34" charset="0"/>
                          <a:ea typeface="Calibri" panose="020F0502020204030204" pitchFamily="34" charset="0"/>
                          <a:cs typeface="Times New Roman" panose="02020603050405020304" pitchFamily="18" charset="0"/>
                        </a:rPr>
                        <a:t>How will these values that you wrote down affect your life? Future?</a:t>
                      </a:r>
                      <a:endParaRPr lang="en-US" sz="2200">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extLst>
                  <a:ext uri="{0D108BD9-81ED-4DB2-BD59-A6C34878D82A}">
                    <a16:rowId xmlns:a16="http://schemas.microsoft.com/office/drawing/2014/main" val="3602960676"/>
                  </a:ext>
                </a:extLst>
              </a:tr>
              <a:tr h="823536">
                <a:tc>
                  <a:txBody>
                    <a:bodyPr/>
                    <a:lstStyle/>
                    <a:p>
                      <a:pPr marL="0" marR="0" lvl="0" indent="0" algn="l" defTabSz="457200" rtl="0" eaLnBrk="1" fontAlgn="auto" latinLnBrk="0" hangingPunct="1">
                        <a:lnSpc>
                          <a:spcPct val="107000"/>
                        </a:lnSpc>
                        <a:spcBef>
                          <a:spcPts val="0"/>
                        </a:spcBef>
                        <a:spcAft>
                          <a:spcPts val="800"/>
                        </a:spcAft>
                        <a:buClr>
                          <a:srgbClr val="B15E28"/>
                        </a:buClr>
                        <a:buSzPct val="115000"/>
                        <a:buFont typeface="Arial"/>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Why are they important to you?</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Do you think in life, you may have to make such difficult choices?</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extLst>
                  <a:ext uri="{0D108BD9-81ED-4DB2-BD59-A6C34878D82A}">
                    <a16:rowId xmlns:a16="http://schemas.microsoft.com/office/drawing/2014/main" val="4276809127"/>
                  </a:ext>
                </a:extLst>
              </a:tr>
              <a:tr h="823536">
                <a:tc>
                  <a:txBody>
                    <a:bodyPr/>
                    <a:lstStyle/>
                    <a:p>
                      <a:pPr marL="0" marR="0" lvl="0" indent="0" algn="l" defTabSz="457200" rtl="0" eaLnBrk="1" fontAlgn="auto" latinLnBrk="0" hangingPunct="1">
                        <a:lnSpc>
                          <a:spcPct val="107000"/>
                        </a:lnSpc>
                        <a:spcBef>
                          <a:spcPts val="0"/>
                        </a:spcBef>
                        <a:spcAft>
                          <a:spcPts val="800"/>
                        </a:spcAft>
                        <a:buClr>
                          <a:srgbClr val="B15E28"/>
                        </a:buClr>
                        <a:buSzPct val="115000"/>
                        <a:buFont typeface="Arial"/>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Did you find this exercises to be easy?</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Do you think you will make the same choices as today?</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extLst>
                  <a:ext uri="{0D108BD9-81ED-4DB2-BD59-A6C34878D82A}">
                    <a16:rowId xmlns:a16="http://schemas.microsoft.com/office/drawing/2014/main" val="957409935"/>
                  </a:ext>
                </a:extLst>
              </a:tr>
              <a:tr h="1001865">
                <a:tc>
                  <a:txBody>
                    <a:bodyPr/>
                    <a:lstStyle/>
                    <a:p>
                      <a:pPr marL="0" marR="0" lvl="0" indent="0" algn="l" defTabSz="457200" rtl="0" eaLnBrk="1" fontAlgn="auto" latinLnBrk="0" hangingPunct="1">
                        <a:lnSpc>
                          <a:spcPct val="107000"/>
                        </a:lnSpc>
                        <a:spcBef>
                          <a:spcPts val="0"/>
                        </a:spcBef>
                        <a:spcAft>
                          <a:spcPts val="800"/>
                        </a:spcAft>
                        <a:buClr>
                          <a:srgbClr val="B15E28"/>
                        </a:buClr>
                        <a:buSzPct val="115000"/>
                        <a:buFont typeface="Arial"/>
                        <a:buNone/>
                        <a:tabLst/>
                        <a:defRPr/>
                      </a:pPr>
                      <a:r>
                        <a:rPr kumimoji="0" lang="en-US" sz="2200" b="1"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What values did you find easiest to eliminate?</a:t>
                      </a:r>
                      <a:endParaRPr kumimoji="0" lang="en-US" sz="22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What pressures in life could make you choose between things in your life?</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extLst>
                  <a:ext uri="{0D108BD9-81ED-4DB2-BD59-A6C34878D82A}">
                    <a16:rowId xmlns:a16="http://schemas.microsoft.com/office/drawing/2014/main" val="1798787661"/>
                  </a:ext>
                </a:extLst>
              </a:tr>
              <a:tr h="823536">
                <a:tc>
                  <a:txBody>
                    <a:bodyPr/>
                    <a:lstStyle/>
                    <a:p>
                      <a:pPr marL="0" marR="0" lvl="0" indent="0" algn="l" defTabSz="457200" rtl="0" eaLnBrk="1" fontAlgn="auto" latinLnBrk="0" hangingPunct="1">
                        <a:lnSpc>
                          <a:spcPct val="107000"/>
                        </a:lnSpc>
                        <a:spcBef>
                          <a:spcPts val="0"/>
                        </a:spcBef>
                        <a:spcAft>
                          <a:spcPts val="800"/>
                        </a:spcAft>
                        <a:buClr>
                          <a:srgbClr val="B15E28"/>
                        </a:buClr>
                        <a:buSzPct val="115000"/>
                        <a:buFont typeface="Arial"/>
                        <a:buNone/>
                        <a:tabLst/>
                        <a:defRPr/>
                      </a:pPr>
                      <a:r>
                        <a:rPr kumimoji="0" lang="en-US" sz="2200" b="1" i="1"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What did you learn from this activity? About yourself?</a:t>
                      </a:r>
                      <a:endParaRPr kumimoji="0" lang="en-US" sz="2200" b="1" i="0" u="none" strike="noStrike" kern="1200" cap="none" spc="0" normalizeH="0" baseline="0" noProof="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a:solidFill>
                      <a:schemeClr val="tx2">
                        <a:lumMod val="75000"/>
                      </a:schemeClr>
                    </a:solidFill>
                  </a:tcPr>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2200" b="1" i="1"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Is what is important to you today the same as  5, 10, 20 years ago?</a:t>
                      </a:r>
                    </a:p>
                  </a:txBody>
                  <a:tcPr>
                    <a:solidFill>
                      <a:schemeClr val="tx2">
                        <a:lumMod val="75000"/>
                      </a:schemeClr>
                    </a:solidFill>
                  </a:tcPr>
                </a:tc>
                <a:extLst>
                  <a:ext uri="{0D108BD9-81ED-4DB2-BD59-A6C34878D82A}">
                    <a16:rowId xmlns:a16="http://schemas.microsoft.com/office/drawing/2014/main" val="3516153909"/>
                  </a:ext>
                </a:extLst>
              </a:tr>
            </a:tbl>
          </a:graphicData>
        </a:graphic>
      </p:graphicFrame>
      <p:sp>
        <p:nvSpPr>
          <p:cNvPr id="5" name="Title 1">
            <a:extLst/>
          </p:cNvPr>
          <p:cNvSpPr txBox="1">
            <a:spLocks/>
          </p:cNvSpPr>
          <p:nvPr/>
        </p:nvSpPr>
        <p:spPr>
          <a:xfrm>
            <a:off x="1588654" y="561111"/>
            <a:ext cx="9601196" cy="711199"/>
          </a:xfrm>
          <a:prstGeom prst="rect">
            <a:avLst/>
          </a:prstGeom>
        </p:spPr>
        <p:txBody>
          <a:bodyPr vert="horz" lIns="91440" tIns="45720" rIns="91440" bIns="45720" rtlCol="0" anchor="t">
            <a:normAutofit fontScale="25000" lnSpcReduction="2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dirty="0"/>
            </a:br>
            <a:br>
              <a:rPr lang="en-US" sz="11200" dirty="0"/>
            </a:br>
            <a:r>
              <a:rPr lang="en-US" sz="11200" dirty="0"/>
              <a:t>Debriefing to Warm-Up…</a:t>
            </a:r>
            <a:r>
              <a:rPr lang="en-US" sz="11200" b="1" i="1" dirty="0"/>
              <a:t>Get Real</a:t>
            </a:r>
            <a:br>
              <a:rPr lang="en-US" dirty="0"/>
            </a:br>
            <a:endParaRPr lang="en-US" b="1" dirty="0"/>
          </a:p>
        </p:txBody>
      </p:sp>
    </p:spTree>
    <p:extLst>
      <p:ext uri="{BB962C8B-B14F-4D97-AF65-F5344CB8AC3E}">
        <p14:creationId xmlns:p14="http://schemas.microsoft.com/office/powerpoint/2010/main" val="171002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latin typeface="Bodoni MT Black" panose="02070A03080606020203" pitchFamily="18" charset="0"/>
              </a:rPr>
              <a:t>Think About It →</a:t>
            </a:r>
          </a:p>
        </p:txBody>
      </p:sp>
      <p:sp>
        <p:nvSpPr>
          <p:cNvPr id="3" name="Content Placeholder 2"/>
          <p:cNvSpPr>
            <a:spLocks noGrp="1"/>
          </p:cNvSpPr>
          <p:nvPr>
            <p:ph idx="1"/>
          </p:nvPr>
        </p:nvSpPr>
        <p:spPr>
          <a:xfrm>
            <a:off x="2432194" y="2475346"/>
            <a:ext cx="8915400" cy="3777622"/>
          </a:xfrm>
        </p:spPr>
        <p:txBody>
          <a:bodyPr>
            <a:normAutofit/>
          </a:bodyPr>
          <a:lstStyle/>
          <a:p>
            <a:pPr marL="0" indent="0" algn="ctr">
              <a:buNone/>
            </a:pPr>
            <a:r>
              <a:rPr lang="en-US" sz="4000" i="1" dirty="0"/>
              <a:t>How could you incorporate these values into a self-portrait of yourself??</a:t>
            </a:r>
          </a:p>
        </p:txBody>
      </p:sp>
    </p:spTree>
    <p:extLst>
      <p:ext uri="{BB962C8B-B14F-4D97-AF65-F5344CB8AC3E}">
        <p14:creationId xmlns:p14="http://schemas.microsoft.com/office/powerpoint/2010/main" val="43126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Objective -</a:t>
            </a:r>
          </a:p>
        </p:txBody>
      </p:sp>
      <p:sp>
        <p:nvSpPr>
          <p:cNvPr id="3" name="Content Placeholder 2"/>
          <p:cNvSpPr>
            <a:spLocks noGrp="1"/>
          </p:cNvSpPr>
          <p:nvPr>
            <p:ph idx="1"/>
          </p:nvPr>
        </p:nvSpPr>
        <p:spPr>
          <a:xfrm>
            <a:off x="2589212" y="1905000"/>
            <a:ext cx="8915400" cy="3777622"/>
          </a:xfrm>
        </p:spPr>
        <p:txBody>
          <a:bodyPr>
            <a:normAutofit/>
          </a:bodyPr>
          <a:lstStyle/>
          <a:p>
            <a:r>
              <a:rPr lang="en-US" sz="2400" dirty="0"/>
              <a:t>SWBAT reflect on class discussions of portraits and create a self-portrait depicting themselves in a realistic way or a style of expressionism and develop an artist statement to accompany their work.</a:t>
            </a:r>
          </a:p>
        </p:txBody>
      </p:sp>
    </p:spTree>
    <p:extLst>
      <p:ext uri="{BB962C8B-B14F-4D97-AF65-F5344CB8AC3E}">
        <p14:creationId xmlns:p14="http://schemas.microsoft.com/office/powerpoint/2010/main" val="293400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7508" y="2506718"/>
            <a:ext cx="8433038" cy="1280890"/>
          </a:xfrm>
        </p:spPr>
        <p:txBody>
          <a:bodyPr>
            <a:normAutofit fontScale="90000"/>
          </a:bodyPr>
          <a:lstStyle/>
          <a:p>
            <a:r>
              <a:rPr lang="en-US" sz="4400" i="1" dirty="0"/>
              <a:t>How is it different for an artist to create a self-portrait rather than </a:t>
            </a:r>
            <a:br>
              <a:rPr lang="en-US" sz="4400" i="1" dirty="0"/>
            </a:br>
            <a:r>
              <a:rPr lang="en-US" sz="4400" i="1" dirty="0"/>
              <a:t>a portrait of someone else?</a:t>
            </a:r>
            <a:br>
              <a:rPr lang="en-US" dirty="0"/>
            </a:br>
            <a:endParaRPr lang="en-US" dirty="0"/>
          </a:p>
        </p:txBody>
      </p:sp>
    </p:spTree>
    <p:extLst>
      <p:ext uri="{BB962C8B-B14F-4D97-AF65-F5344CB8AC3E}">
        <p14:creationId xmlns:p14="http://schemas.microsoft.com/office/powerpoint/2010/main" val="3386629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Self-Portrait</a:t>
            </a:r>
          </a:p>
        </p:txBody>
      </p:sp>
      <p:sp>
        <p:nvSpPr>
          <p:cNvPr id="3" name="Content Placeholder 2"/>
          <p:cNvSpPr>
            <a:spLocks noGrp="1"/>
          </p:cNvSpPr>
          <p:nvPr>
            <p:ph idx="1"/>
          </p:nvPr>
        </p:nvSpPr>
        <p:spPr>
          <a:xfrm>
            <a:off x="2592925" y="1701209"/>
            <a:ext cx="8712384" cy="4727300"/>
          </a:xfrm>
        </p:spPr>
        <p:txBody>
          <a:bodyPr>
            <a:normAutofit fontScale="92500"/>
          </a:bodyPr>
          <a:lstStyle/>
          <a:p>
            <a:r>
              <a:rPr lang="en-US" sz="2400" dirty="0"/>
              <a:t>Students will create a self-portrait </a:t>
            </a:r>
          </a:p>
          <a:p>
            <a:r>
              <a:rPr lang="en-US" sz="2400" dirty="0"/>
              <a:t>“How you see yourself” or </a:t>
            </a:r>
          </a:p>
          <a:p>
            <a:pPr marL="0" indent="0">
              <a:buNone/>
            </a:pPr>
            <a:r>
              <a:rPr lang="en-US" sz="2400" dirty="0"/>
              <a:t>     “How you want others to perceive you”</a:t>
            </a:r>
          </a:p>
          <a:p>
            <a:r>
              <a:rPr lang="en-US" sz="2400" dirty="0"/>
              <a:t>Can be a realistic representation or a style of expression</a:t>
            </a:r>
          </a:p>
          <a:p>
            <a:r>
              <a:rPr lang="en-US" sz="2400" dirty="0"/>
              <a:t>2 annotated brainstorm sketches </a:t>
            </a:r>
          </a:p>
          <a:p>
            <a:r>
              <a:rPr lang="en-US" sz="2400" dirty="0"/>
              <a:t>An artist statement will accompany your artwork</a:t>
            </a:r>
          </a:p>
          <a:p>
            <a:pPr lvl="2"/>
            <a:r>
              <a:rPr lang="en-US" sz="1800" dirty="0"/>
              <a:t>How you view yourself</a:t>
            </a:r>
          </a:p>
          <a:p>
            <a:pPr lvl="2"/>
            <a:r>
              <a:rPr lang="en-US" sz="1800" dirty="0"/>
              <a:t>Why you depicted yourself in the manner you created</a:t>
            </a:r>
          </a:p>
          <a:p>
            <a:pPr lvl="2"/>
            <a:r>
              <a:rPr lang="en-US" sz="1800" dirty="0"/>
              <a:t>What elements &amp; principles of art are incorporated into your composition?</a:t>
            </a:r>
          </a:p>
          <a:p>
            <a:pPr lvl="2"/>
            <a:r>
              <a:rPr lang="en-US" sz="1800" dirty="0"/>
              <a:t>Discuss areas of importance in your piece</a:t>
            </a:r>
          </a:p>
        </p:txBody>
      </p:sp>
    </p:spTree>
    <p:extLst>
      <p:ext uri="{BB962C8B-B14F-4D97-AF65-F5344CB8AC3E}">
        <p14:creationId xmlns:p14="http://schemas.microsoft.com/office/powerpoint/2010/main" val="20876451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4228</TotalTime>
  <Words>1161</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Bodoni MT Black</vt:lpstr>
      <vt:lpstr>Calibri</vt:lpstr>
      <vt:lpstr>Century Gothic</vt:lpstr>
      <vt:lpstr>Times New Roman</vt:lpstr>
      <vt:lpstr>Wingdings</vt:lpstr>
      <vt:lpstr>Wingdings 3</vt:lpstr>
      <vt:lpstr>Wisp</vt:lpstr>
      <vt:lpstr>Self -Portrait</vt:lpstr>
      <vt:lpstr>PowerPoint Presentation</vt:lpstr>
      <vt:lpstr>WARM-UP Get Real  </vt:lpstr>
      <vt:lpstr>WARM-UP Get Real   </vt:lpstr>
      <vt:lpstr>  </vt:lpstr>
      <vt:lpstr>Think About It →</vt:lpstr>
      <vt:lpstr>Objective -</vt:lpstr>
      <vt:lpstr>How is it different for an artist to create a self-portrait rather than  a portrait of someone else? </vt:lpstr>
      <vt:lpstr>Self-Portrait</vt:lpstr>
      <vt:lpstr>Self-Portraits Medium </vt:lpstr>
      <vt:lpstr>PowerPoint Presentation</vt:lpstr>
      <vt:lpstr>Self-Portrait Examples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-Portrait</dc:title>
  <dc:creator>Kolendowicz, Jennifer</dc:creator>
  <cp:lastModifiedBy>Senick, Brina</cp:lastModifiedBy>
  <cp:revision>21</cp:revision>
  <cp:lastPrinted>2017-09-27T16:31:47Z</cp:lastPrinted>
  <dcterms:created xsi:type="dcterms:W3CDTF">2016-09-09T18:43:53Z</dcterms:created>
  <dcterms:modified xsi:type="dcterms:W3CDTF">2017-09-28T12:34:12Z</dcterms:modified>
</cp:coreProperties>
</file>