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3F21-70BF-468B-88D7-27DF2D7EAD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Shape Balance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AE441-FBF3-4507-8B8D-F39479D67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Art 1</a:t>
            </a:r>
          </a:p>
          <a:p>
            <a:r>
              <a:rPr lang="en-US" dirty="0"/>
              <a:t>Mrs. Senick</a:t>
            </a:r>
          </a:p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98493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38AD-E6EB-4F4A-A504-0A86D95F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30865-CA54-478F-B957-27E56D2A1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Create three different sketches in your sketchbook</a:t>
            </a:r>
          </a:p>
          <a:p>
            <a:pPr lvl="1"/>
            <a:r>
              <a:rPr lang="en-US" sz="2000" dirty="0"/>
              <a:t>One must be symmetrical</a:t>
            </a:r>
          </a:p>
          <a:p>
            <a:pPr lvl="1"/>
            <a:r>
              <a:rPr lang="en-US" sz="2000" dirty="0"/>
              <a:t>One must be asymmetrical</a:t>
            </a:r>
          </a:p>
          <a:p>
            <a:pPr lvl="1"/>
            <a:r>
              <a:rPr lang="en-US" sz="2000" dirty="0"/>
              <a:t>One must be radial</a:t>
            </a:r>
          </a:p>
          <a:p>
            <a:r>
              <a:rPr lang="en-US" sz="2400" dirty="0"/>
              <a:t>They can be realistic or abstract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This is a formative grade</a:t>
            </a:r>
          </a:p>
        </p:txBody>
      </p:sp>
    </p:spTree>
    <p:extLst>
      <p:ext uri="{BB962C8B-B14F-4D97-AF65-F5344CB8AC3E}">
        <p14:creationId xmlns:p14="http://schemas.microsoft.com/office/powerpoint/2010/main" val="285719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7650F-6CBF-4D1B-B5EA-2754061E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A17FD-AA56-47C9-8C39-889FA83B9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965222"/>
          </a:xfrm>
        </p:spPr>
        <p:txBody>
          <a:bodyPr>
            <a:normAutofit/>
          </a:bodyPr>
          <a:lstStyle/>
          <a:p>
            <a:r>
              <a:rPr lang="en-US" sz="2000" dirty="0"/>
              <a:t>Choose one of your sketches and transfer it to your final paper. </a:t>
            </a:r>
          </a:p>
          <a:p>
            <a:r>
              <a:rPr lang="en-US" sz="2000" dirty="0"/>
              <a:t>Your image must take up the entire paper!</a:t>
            </a:r>
          </a:p>
          <a:p>
            <a:r>
              <a:rPr lang="en-US" sz="2000" dirty="0"/>
              <a:t>The medium you choose to use is up to you, but YOU are responsible for those materials</a:t>
            </a:r>
          </a:p>
          <a:p>
            <a:pPr lvl="1"/>
            <a:r>
              <a:rPr lang="en-US" sz="1800" dirty="0"/>
              <a:t>If you’re using markers, the caps need to go back on</a:t>
            </a:r>
          </a:p>
          <a:p>
            <a:pPr lvl="1"/>
            <a:r>
              <a:rPr lang="en-US" sz="1800" dirty="0"/>
              <a:t>Colored pencils? Put them back by their color</a:t>
            </a:r>
          </a:p>
          <a:p>
            <a:pPr lvl="1"/>
            <a:r>
              <a:rPr lang="en-US" sz="1800" dirty="0"/>
              <a:t>Paint? Wash out the brushes with soap and water, put the paint in the trash can (when completely finished) and wash out the palette entirely</a:t>
            </a:r>
          </a:p>
          <a:p>
            <a:r>
              <a:rPr lang="en-US" sz="2000" dirty="0"/>
              <a:t>You will have 5 class periods to finish this assignment. Take your time, </a:t>
            </a:r>
            <a:r>
              <a:rPr lang="en-US" sz="2000"/>
              <a:t>pace yourself.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467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93E9A-A9A2-473A-A491-4AA22798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A7889-6B18-4576-B2A7-8B707F0AE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Shapes can be either geometric or organic</a:t>
            </a:r>
          </a:p>
          <a:p>
            <a:r>
              <a:rPr lang="en-US" sz="2400" dirty="0"/>
              <a:t>What is a geometric shape?</a:t>
            </a:r>
          </a:p>
          <a:p>
            <a:endParaRPr lang="en-US" sz="2400" dirty="0"/>
          </a:p>
          <a:p>
            <a:r>
              <a:rPr lang="en-US" sz="2400" dirty="0"/>
              <a:t>What is an organic shape?</a:t>
            </a:r>
          </a:p>
          <a:p>
            <a:endParaRPr lang="en-US" sz="2400" dirty="0"/>
          </a:p>
          <a:p>
            <a:r>
              <a:rPr lang="en-US" sz="2400" dirty="0"/>
              <a:t>How do you know the difference?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C81FD-1E64-4618-AEDB-BE9668D4F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39"/>
          <a:stretch/>
        </p:blipFill>
        <p:spPr>
          <a:xfrm>
            <a:off x="7883815" y="382595"/>
            <a:ext cx="3173267" cy="3140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DB50C-E0E7-48D3-920F-10AF453561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61" b="15471"/>
          <a:stretch/>
        </p:blipFill>
        <p:spPr>
          <a:xfrm>
            <a:off x="5756773" y="3750366"/>
            <a:ext cx="3137291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0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FD25-1BE5-4210-B8A6-B479E393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Geometric vs organic shapes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94841-9458-4CDB-8D84-8BDE0725D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geometric shape is a shape that has perfect, uniform measurements and don’t often appear in nature</a:t>
            </a:r>
          </a:p>
          <a:p>
            <a:pPr lvl="1"/>
            <a:r>
              <a:rPr lang="en-US" sz="2000" dirty="0"/>
              <a:t>These shapes are referred to by their name</a:t>
            </a:r>
          </a:p>
          <a:p>
            <a:r>
              <a:rPr lang="en-US" sz="2400" dirty="0"/>
              <a:t>An organic shape is a shape that is associated with things from the natural world, like plants and animals</a:t>
            </a:r>
          </a:p>
          <a:p>
            <a:pPr lvl="1"/>
            <a:r>
              <a:rPr lang="en-US" sz="2000" dirty="0"/>
              <a:t>These shapes do not have a name (a paint or ink spatter for example)</a:t>
            </a:r>
          </a:p>
        </p:txBody>
      </p:sp>
    </p:spTree>
    <p:extLst>
      <p:ext uri="{BB962C8B-B14F-4D97-AF65-F5344CB8AC3E}">
        <p14:creationId xmlns:p14="http://schemas.microsoft.com/office/powerpoint/2010/main" val="254516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7CAD-2EC8-44E3-B665-5C84BD0F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89CC1-7399-43B1-B001-107A1EF9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Draw a landscape using only geometric shapes on the left</a:t>
            </a:r>
          </a:p>
          <a:p>
            <a:r>
              <a:rPr lang="en-US" sz="2400" dirty="0"/>
              <a:t>Draw a landscape using only organic shapes on the right</a:t>
            </a:r>
          </a:p>
        </p:txBody>
      </p:sp>
    </p:spTree>
    <p:extLst>
      <p:ext uri="{BB962C8B-B14F-4D97-AF65-F5344CB8AC3E}">
        <p14:creationId xmlns:p14="http://schemas.microsoft.com/office/powerpoint/2010/main" val="182619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3884-7AA4-4F58-A8C4-558DEE0D9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Result…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95623-A89A-40AC-958D-F349E32C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Geometric vs. Organic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B80E4-1D5E-46E3-A16D-519026A3E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9"/>
          <a:stretch/>
        </p:blipFill>
        <p:spPr>
          <a:xfrm>
            <a:off x="422830" y="3276600"/>
            <a:ext cx="4815087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6A5CE-CD26-42DD-9A81-16EFD447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690" y="1337733"/>
            <a:ext cx="57531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8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9FCD-0FDE-4A46-BADA-3BCC6C70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AB46C-C370-4DEF-AF9A-15542A68D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Balance in art is defined as the equal distribution of visual weight in a composition. </a:t>
            </a:r>
          </a:p>
          <a:p>
            <a:r>
              <a:rPr lang="en-US" sz="2400" dirty="0"/>
              <a:t>All of the elements of art in that composition look stable or have a feeling of balance (one side is not heavier than the other)</a:t>
            </a:r>
          </a:p>
          <a:p>
            <a:r>
              <a:rPr lang="en-US" sz="2400" dirty="0"/>
              <a:t>It’s how the artist develops the composition through the arrangement or placement of objects or elements on the picture plane.</a:t>
            </a:r>
          </a:p>
          <a:p>
            <a:r>
              <a:rPr lang="en-US" sz="2400" dirty="0"/>
              <a:t>The artist’s goal is to create a sense of equilibrium, though he may intentionally create an unbalanced piece to send a certain message as well.</a:t>
            </a:r>
          </a:p>
        </p:txBody>
      </p:sp>
    </p:spTree>
    <p:extLst>
      <p:ext uri="{BB962C8B-B14F-4D97-AF65-F5344CB8AC3E}">
        <p14:creationId xmlns:p14="http://schemas.microsoft.com/office/powerpoint/2010/main" val="86422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0651-4810-4FF6-9BB3-543BE02F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order to create balance…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23666-4EAE-4203-8BA6-8F1136A2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867747"/>
            <a:ext cx="11079479" cy="2521373"/>
          </a:xfrm>
        </p:spPr>
        <p:txBody>
          <a:bodyPr>
            <a:normAutofit/>
          </a:bodyPr>
          <a:lstStyle/>
          <a:p>
            <a:r>
              <a:rPr lang="en-US" sz="2400" dirty="0"/>
              <a:t>The artist must first find the central axis line</a:t>
            </a:r>
          </a:p>
          <a:p>
            <a:r>
              <a:rPr lang="en-US" sz="2400" dirty="0"/>
              <a:t>This line is imaginary, but it divides the composition in half either vertically or horizontally. </a:t>
            </a:r>
          </a:p>
          <a:p>
            <a:r>
              <a:rPr lang="en-US" sz="2400" dirty="0"/>
              <a:t>Objects placed on either side of the axis line can either be repeated exactly the same (mirror image) or unequally but with visual weight.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7F3DF3-F3EC-489E-A2C0-17D47BD38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130" y="4292730"/>
            <a:ext cx="5558790" cy="22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9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0F1F-B8DE-4778-934F-71742301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Types of balance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75DC2-845F-4BA6-8DDB-239AD667E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2073673"/>
            <a:ext cx="4709054" cy="576262"/>
          </a:xfrm>
        </p:spPr>
        <p:txBody>
          <a:bodyPr/>
          <a:lstStyle/>
          <a:p>
            <a:r>
              <a:rPr lang="en-US" dirty="0"/>
              <a:t>Symmetrical Balance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DCD177-6215-42A7-9D5B-54D456625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2784717"/>
            <a:ext cx="4145843" cy="3437201"/>
          </a:xfrm>
        </p:spPr>
        <p:txBody>
          <a:bodyPr>
            <a:normAutofit/>
          </a:bodyPr>
          <a:lstStyle/>
          <a:p>
            <a:r>
              <a:rPr lang="en-US" sz="2000" dirty="0"/>
              <a:t>Balance that is achieved by arranging elements on either side of the center of a composition in an equally weighted manner. </a:t>
            </a:r>
          </a:p>
          <a:p>
            <a:r>
              <a:rPr lang="en-US" sz="2000" dirty="0"/>
              <a:t>Can be thought of as 50/50 balance or like a mirror image. </a:t>
            </a:r>
          </a:p>
          <a:p>
            <a:r>
              <a:rPr lang="en-US" sz="2000" dirty="0"/>
              <a:t>The image would look the same on either side of the center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EB7610-168D-4E0D-8555-75E8BB3C1E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94855" y="329275"/>
            <a:ext cx="4722813" cy="576262"/>
          </a:xfrm>
        </p:spPr>
        <p:txBody>
          <a:bodyPr/>
          <a:lstStyle/>
          <a:p>
            <a:r>
              <a:rPr lang="en-US" dirty="0"/>
              <a:t>Asymmetrical Balance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30BEC7-09C4-40F1-AF75-3445BCE62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94855" y="905537"/>
            <a:ext cx="5950478" cy="1448461"/>
          </a:xfrm>
        </p:spPr>
        <p:txBody>
          <a:bodyPr>
            <a:normAutofit/>
          </a:bodyPr>
          <a:lstStyle/>
          <a:p>
            <a:r>
              <a:rPr lang="en-US" sz="2000" dirty="0"/>
              <a:t>The two sides are not identical, but differ from one another. However, the elements are arranged so that there is a sense of balance.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C89B964-B715-4DA3-9D36-08F81DF4A9B8}"/>
              </a:ext>
            </a:extLst>
          </p:cNvPr>
          <p:cNvSpPr txBox="1">
            <a:spLocks/>
          </p:cNvSpPr>
          <p:nvPr/>
        </p:nvSpPr>
        <p:spPr>
          <a:xfrm>
            <a:off x="5394855" y="2501966"/>
            <a:ext cx="47228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Radial Balance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A528343-CEEC-4D27-BAFE-62A465820892}"/>
              </a:ext>
            </a:extLst>
          </p:cNvPr>
          <p:cNvSpPr txBox="1">
            <a:spLocks/>
          </p:cNvSpPr>
          <p:nvPr/>
        </p:nvSpPr>
        <p:spPr>
          <a:xfrm>
            <a:off x="5394855" y="3226197"/>
            <a:ext cx="5950478" cy="3172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 visual balance based on a circle with its design extending from center. </a:t>
            </a:r>
          </a:p>
          <a:p>
            <a:pPr lvl="1"/>
            <a:r>
              <a:rPr lang="en-US" sz="1800" dirty="0"/>
              <a:t>A star</a:t>
            </a:r>
          </a:p>
          <a:p>
            <a:pPr lvl="1"/>
            <a:r>
              <a:rPr lang="en-US" sz="1800" dirty="0"/>
              <a:t>The iris around each pupil of your eyes</a:t>
            </a:r>
          </a:p>
          <a:p>
            <a:pPr lvl="1"/>
            <a:r>
              <a:rPr lang="en-US" sz="1800" dirty="0"/>
              <a:t>A wheel with spokes</a:t>
            </a:r>
          </a:p>
          <a:p>
            <a:pPr lvl="1"/>
            <a:r>
              <a:rPr lang="en-US" sz="1800" dirty="0"/>
              <a:t>A daisy (among many flowers and other plant forms) are examples of radial balance.</a:t>
            </a:r>
          </a:p>
        </p:txBody>
      </p:sp>
    </p:spTree>
    <p:extLst>
      <p:ext uri="{BB962C8B-B14F-4D97-AF65-F5344CB8AC3E}">
        <p14:creationId xmlns:p14="http://schemas.microsoft.com/office/powerpoint/2010/main" val="394273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1C82C4-53E6-4700-8FDA-87DB74F4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76200"/>
            <a:ext cx="4389119" cy="1508760"/>
          </a:xfrm>
        </p:spPr>
        <p:txBody>
          <a:bodyPr/>
          <a:lstStyle/>
          <a:p>
            <a:r>
              <a:rPr lang="en-US" dirty="0"/>
              <a:t>Types of Balance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E0161-C1AB-4547-B315-60B95F5E3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36865" y="509241"/>
            <a:ext cx="3129301" cy="2416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FF175-DAA8-4512-9472-5B6556095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865" y="3767095"/>
            <a:ext cx="3868498" cy="2572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489008-F44A-47A5-8B4F-39E9A7C19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97" y="1231053"/>
            <a:ext cx="3054642" cy="1929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4D5C42-A041-416F-8EE8-A0F179F21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910" y="365664"/>
            <a:ext cx="3007453" cy="2703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C5B3C5-640C-4F76-B8FE-D51C89C0A1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8840" y="3434196"/>
            <a:ext cx="3657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290</TotalTime>
  <Words>554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Celestial</vt:lpstr>
      <vt:lpstr>Shape Balance</vt:lpstr>
      <vt:lpstr>shapes</vt:lpstr>
      <vt:lpstr>Geometric vs organic shapes </vt:lpstr>
      <vt:lpstr>practice</vt:lpstr>
      <vt:lpstr>Result…</vt:lpstr>
      <vt:lpstr>balance</vt:lpstr>
      <vt:lpstr>In order to create balance…</vt:lpstr>
      <vt:lpstr>Types of balance </vt:lpstr>
      <vt:lpstr>Types of Balance </vt:lpstr>
      <vt:lpstr>Practice…</vt:lpstr>
      <vt:lpstr>The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 Balance</dc:title>
  <dc:creator>Senick, Brina</dc:creator>
  <cp:lastModifiedBy>Senick, Brina</cp:lastModifiedBy>
  <cp:revision>13</cp:revision>
  <dcterms:created xsi:type="dcterms:W3CDTF">2018-07-24T12:17:47Z</dcterms:created>
  <dcterms:modified xsi:type="dcterms:W3CDTF">2018-08-29T19:05:14Z</dcterms:modified>
</cp:coreProperties>
</file>