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4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8AA78-5D68-445B-B6A7-F071683F2895}" type="doc">
      <dgm:prSet loTypeId="urn:microsoft.com/office/officeart/2016/7/layout/ChevronBlock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753380-75B3-4AD9-B8CF-80FC9C9D3A4A}">
      <dgm:prSet/>
      <dgm:spPr/>
      <dgm:t>
        <a:bodyPr/>
        <a:lstStyle/>
        <a:p>
          <a:r>
            <a:rPr lang="en-US" dirty="0"/>
            <a:t>Practice</a:t>
          </a:r>
        </a:p>
      </dgm:t>
    </dgm:pt>
    <dgm:pt modelId="{30C431D7-D709-420C-B442-C55732D2315E}" type="parTrans" cxnId="{E2FA1792-25D2-49E3-9323-B53F6D8AFD64}">
      <dgm:prSet/>
      <dgm:spPr/>
      <dgm:t>
        <a:bodyPr/>
        <a:lstStyle/>
        <a:p>
          <a:endParaRPr lang="en-US"/>
        </a:p>
      </dgm:t>
    </dgm:pt>
    <dgm:pt modelId="{71896934-E9D4-400C-88BF-732DD6745C8E}" type="sibTrans" cxnId="{E2FA1792-25D2-49E3-9323-B53F6D8AFD64}">
      <dgm:prSet/>
      <dgm:spPr/>
      <dgm:t>
        <a:bodyPr/>
        <a:lstStyle/>
        <a:p>
          <a:endParaRPr lang="en-US"/>
        </a:p>
      </dgm:t>
    </dgm:pt>
    <dgm:pt modelId="{1F3B9B75-FB83-4FB8-B41D-BC6AA0112BC3}">
      <dgm:prSet/>
      <dgm:spPr/>
      <dgm:t>
        <a:bodyPr/>
        <a:lstStyle/>
        <a:p>
          <a:r>
            <a:rPr lang="en-US" dirty="0"/>
            <a:t>Create a still life drawing from observation that accurately represents the objects, placement of the objects, and includes a variety of shading techniques. </a:t>
          </a:r>
        </a:p>
      </dgm:t>
    </dgm:pt>
    <dgm:pt modelId="{61B32DE7-E799-43C3-8F04-9913517A30F8}" type="parTrans" cxnId="{89847902-E9F9-424D-9CF4-0A804BE09B6D}">
      <dgm:prSet/>
      <dgm:spPr/>
      <dgm:t>
        <a:bodyPr/>
        <a:lstStyle/>
        <a:p>
          <a:endParaRPr lang="en-US"/>
        </a:p>
      </dgm:t>
    </dgm:pt>
    <dgm:pt modelId="{32EE96D9-EB04-4F8C-BBCA-F13E8D94C711}" type="sibTrans" cxnId="{89847902-E9F9-424D-9CF4-0A804BE09B6D}">
      <dgm:prSet/>
      <dgm:spPr/>
      <dgm:t>
        <a:bodyPr/>
        <a:lstStyle/>
        <a:p>
          <a:endParaRPr lang="en-US"/>
        </a:p>
      </dgm:t>
    </dgm:pt>
    <dgm:pt modelId="{600BF22D-87FF-4F40-9AAF-7DBAEBDB666A}">
      <dgm:prSet/>
      <dgm:spPr/>
      <dgm:t>
        <a:bodyPr/>
        <a:lstStyle/>
        <a:p>
          <a:r>
            <a:rPr lang="en-US" dirty="0"/>
            <a:t>Draw</a:t>
          </a:r>
        </a:p>
      </dgm:t>
    </dgm:pt>
    <dgm:pt modelId="{A7EB5A27-AF4B-4F3D-B3D9-F31614FB9836}" type="parTrans" cxnId="{261BA344-A125-4E56-9F90-FE4E896A350C}">
      <dgm:prSet/>
      <dgm:spPr/>
      <dgm:t>
        <a:bodyPr/>
        <a:lstStyle/>
        <a:p>
          <a:endParaRPr lang="en-US"/>
        </a:p>
      </dgm:t>
    </dgm:pt>
    <dgm:pt modelId="{3D20C27D-E13F-46BA-ADBE-D2DA7FAF1C79}" type="sibTrans" cxnId="{261BA344-A125-4E56-9F90-FE4E896A350C}">
      <dgm:prSet/>
      <dgm:spPr/>
      <dgm:t>
        <a:bodyPr/>
        <a:lstStyle/>
        <a:p>
          <a:endParaRPr lang="en-US"/>
        </a:p>
      </dgm:t>
    </dgm:pt>
    <dgm:pt modelId="{7B7009BC-0C10-4412-81CC-48EF8F6451D3}">
      <dgm:prSet/>
      <dgm:spPr/>
      <dgm:t>
        <a:bodyPr/>
        <a:lstStyle/>
        <a:p>
          <a:r>
            <a:rPr lang="en-US" dirty="0"/>
            <a:t>Begin by drawing the contour lines of the objects</a:t>
          </a:r>
        </a:p>
      </dgm:t>
    </dgm:pt>
    <dgm:pt modelId="{DC7078D3-BC21-48F9-B73D-FC19BF4DC18F}" type="parTrans" cxnId="{F26477C6-F131-46CF-A035-E558AFEC0475}">
      <dgm:prSet/>
      <dgm:spPr/>
      <dgm:t>
        <a:bodyPr/>
        <a:lstStyle/>
        <a:p>
          <a:endParaRPr lang="en-US"/>
        </a:p>
      </dgm:t>
    </dgm:pt>
    <dgm:pt modelId="{BE4FE5C1-27FA-464A-A1FE-2CFCAC90CE81}" type="sibTrans" cxnId="{F26477C6-F131-46CF-A035-E558AFEC0475}">
      <dgm:prSet/>
      <dgm:spPr/>
      <dgm:t>
        <a:bodyPr/>
        <a:lstStyle/>
        <a:p>
          <a:endParaRPr lang="en-US"/>
        </a:p>
      </dgm:t>
    </dgm:pt>
    <dgm:pt modelId="{FE4B66BB-E65A-466F-80CE-9D1F8738B692}">
      <dgm:prSet/>
      <dgm:spPr/>
      <dgm:t>
        <a:bodyPr/>
        <a:lstStyle/>
        <a:p>
          <a:r>
            <a:rPr lang="en-US" dirty="0"/>
            <a:t>Finalize</a:t>
          </a:r>
        </a:p>
      </dgm:t>
    </dgm:pt>
    <dgm:pt modelId="{2327BE27-B030-4AB7-A952-9C673B50DEDE}" type="parTrans" cxnId="{22622CDB-5235-4523-AD96-5767754D3A5D}">
      <dgm:prSet/>
      <dgm:spPr/>
      <dgm:t>
        <a:bodyPr/>
        <a:lstStyle/>
        <a:p>
          <a:endParaRPr lang="en-US"/>
        </a:p>
      </dgm:t>
    </dgm:pt>
    <dgm:pt modelId="{D34171A6-3467-4CF5-8165-BBCA112B7CB0}" type="sibTrans" cxnId="{22622CDB-5235-4523-AD96-5767754D3A5D}">
      <dgm:prSet/>
      <dgm:spPr/>
      <dgm:t>
        <a:bodyPr/>
        <a:lstStyle/>
        <a:p>
          <a:endParaRPr lang="en-US"/>
        </a:p>
      </dgm:t>
    </dgm:pt>
    <dgm:pt modelId="{DAEB31D3-BA01-4699-93CF-66DA818F21A2}">
      <dgm:prSet/>
      <dgm:spPr/>
      <dgm:t>
        <a:bodyPr/>
        <a:lstStyle/>
        <a:p>
          <a:r>
            <a:rPr lang="en-US" dirty="0"/>
            <a:t>Divide the paper into 9 equal sections. Each section will have it’s own shading technique to be used to complete the square. </a:t>
          </a:r>
        </a:p>
      </dgm:t>
    </dgm:pt>
    <dgm:pt modelId="{F28F48A6-2EFD-4102-AA43-9525AD97BBEB}" type="parTrans" cxnId="{7AB70E9E-5C08-4242-B331-47B8077B3A7F}">
      <dgm:prSet/>
      <dgm:spPr/>
      <dgm:t>
        <a:bodyPr/>
        <a:lstStyle/>
        <a:p>
          <a:endParaRPr lang="en-US"/>
        </a:p>
      </dgm:t>
    </dgm:pt>
    <dgm:pt modelId="{298B7DAB-5182-4118-872F-B0D2CD8A67FF}" type="sibTrans" cxnId="{7AB70E9E-5C08-4242-B331-47B8077B3A7F}">
      <dgm:prSet/>
      <dgm:spPr/>
      <dgm:t>
        <a:bodyPr/>
        <a:lstStyle/>
        <a:p>
          <a:endParaRPr lang="en-US"/>
        </a:p>
      </dgm:t>
    </dgm:pt>
    <dgm:pt modelId="{859F058C-CD19-4B11-BA7C-E304FAED8EDB}" type="pres">
      <dgm:prSet presAssocID="{4948AA78-5D68-445B-B6A7-F071683F2895}" presName="Name0" presStyleCnt="0">
        <dgm:presLayoutVars>
          <dgm:dir/>
          <dgm:animLvl val="lvl"/>
          <dgm:resizeHandles val="exact"/>
        </dgm:presLayoutVars>
      </dgm:prSet>
      <dgm:spPr/>
    </dgm:pt>
    <dgm:pt modelId="{C604939B-D399-44DA-9B78-4F626C9E6CB7}" type="pres">
      <dgm:prSet presAssocID="{5C753380-75B3-4AD9-B8CF-80FC9C9D3A4A}" presName="composite" presStyleCnt="0"/>
      <dgm:spPr/>
    </dgm:pt>
    <dgm:pt modelId="{EC2447BE-3FB3-40AF-8313-2A7403FF186E}" type="pres">
      <dgm:prSet presAssocID="{5C753380-75B3-4AD9-B8CF-80FC9C9D3A4A}" presName="parTx" presStyleLbl="alignNode1" presStyleIdx="0" presStyleCnt="3">
        <dgm:presLayoutVars>
          <dgm:chMax val="0"/>
          <dgm:chPref val="0"/>
        </dgm:presLayoutVars>
      </dgm:prSet>
      <dgm:spPr/>
    </dgm:pt>
    <dgm:pt modelId="{EA29A042-31BE-470A-8B85-DD6C2F0DEF0E}" type="pres">
      <dgm:prSet presAssocID="{5C753380-75B3-4AD9-B8CF-80FC9C9D3A4A}" presName="desTx" presStyleLbl="alignAccFollowNode1" presStyleIdx="0" presStyleCnt="3">
        <dgm:presLayoutVars/>
      </dgm:prSet>
      <dgm:spPr/>
    </dgm:pt>
    <dgm:pt modelId="{9EC14FFD-C16B-4E39-BFC3-C27F1329EC7A}" type="pres">
      <dgm:prSet presAssocID="{71896934-E9D4-400C-88BF-732DD6745C8E}" presName="space" presStyleCnt="0"/>
      <dgm:spPr/>
    </dgm:pt>
    <dgm:pt modelId="{5F3B72BD-A267-415E-8095-F57E18F7D730}" type="pres">
      <dgm:prSet presAssocID="{600BF22D-87FF-4F40-9AAF-7DBAEBDB666A}" presName="composite" presStyleCnt="0"/>
      <dgm:spPr/>
    </dgm:pt>
    <dgm:pt modelId="{A3F57E78-1CF0-46F0-AA39-1B65BFF5391C}" type="pres">
      <dgm:prSet presAssocID="{600BF22D-87FF-4F40-9AAF-7DBAEBDB666A}" presName="parTx" presStyleLbl="alignNode1" presStyleIdx="1" presStyleCnt="3">
        <dgm:presLayoutVars>
          <dgm:chMax val="0"/>
          <dgm:chPref val="0"/>
        </dgm:presLayoutVars>
      </dgm:prSet>
      <dgm:spPr/>
    </dgm:pt>
    <dgm:pt modelId="{F441F99D-A1FF-4818-84B4-39278237D067}" type="pres">
      <dgm:prSet presAssocID="{600BF22D-87FF-4F40-9AAF-7DBAEBDB666A}" presName="desTx" presStyleLbl="alignAccFollowNode1" presStyleIdx="1" presStyleCnt="3">
        <dgm:presLayoutVars/>
      </dgm:prSet>
      <dgm:spPr/>
    </dgm:pt>
    <dgm:pt modelId="{E11A15A5-3E6D-4340-9BF5-34B2DB1BE1EA}" type="pres">
      <dgm:prSet presAssocID="{3D20C27D-E13F-46BA-ADBE-D2DA7FAF1C79}" presName="space" presStyleCnt="0"/>
      <dgm:spPr/>
    </dgm:pt>
    <dgm:pt modelId="{0C4BDAA4-D21F-48C0-8E1D-4E83E5DB21B9}" type="pres">
      <dgm:prSet presAssocID="{FE4B66BB-E65A-466F-80CE-9D1F8738B692}" presName="composite" presStyleCnt="0"/>
      <dgm:spPr/>
    </dgm:pt>
    <dgm:pt modelId="{ACF22E96-3D59-4F87-A222-6559205D4992}" type="pres">
      <dgm:prSet presAssocID="{FE4B66BB-E65A-466F-80CE-9D1F8738B692}" presName="parTx" presStyleLbl="alignNode1" presStyleIdx="2" presStyleCnt="3">
        <dgm:presLayoutVars>
          <dgm:chMax val="0"/>
          <dgm:chPref val="0"/>
        </dgm:presLayoutVars>
      </dgm:prSet>
      <dgm:spPr/>
    </dgm:pt>
    <dgm:pt modelId="{5B26A820-0EC4-48C4-B781-F253A79915A5}" type="pres">
      <dgm:prSet presAssocID="{FE4B66BB-E65A-466F-80CE-9D1F8738B692}" presName="desTx" presStyleLbl="alignAccFollowNode1" presStyleIdx="2" presStyleCnt="3">
        <dgm:presLayoutVars/>
      </dgm:prSet>
      <dgm:spPr/>
    </dgm:pt>
  </dgm:ptLst>
  <dgm:cxnLst>
    <dgm:cxn modelId="{89847902-E9F9-424D-9CF4-0A804BE09B6D}" srcId="{5C753380-75B3-4AD9-B8CF-80FC9C9D3A4A}" destId="{1F3B9B75-FB83-4FB8-B41D-BC6AA0112BC3}" srcOrd="0" destOrd="0" parTransId="{61B32DE7-E799-43C3-8F04-9913517A30F8}" sibTransId="{32EE96D9-EB04-4F8C-BBCA-F13E8D94C711}"/>
    <dgm:cxn modelId="{7CAEB303-3F06-46E8-9CFB-1E5671E0EE29}" type="presOf" srcId="{FE4B66BB-E65A-466F-80CE-9D1F8738B692}" destId="{ACF22E96-3D59-4F87-A222-6559205D4992}" srcOrd="0" destOrd="0" presId="urn:microsoft.com/office/officeart/2016/7/layout/ChevronBlockProcess"/>
    <dgm:cxn modelId="{D4F01128-C9AC-4FAC-A450-15B84337857C}" type="presOf" srcId="{7B7009BC-0C10-4412-81CC-48EF8F6451D3}" destId="{F441F99D-A1FF-4818-84B4-39278237D067}" srcOrd="0" destOrd="0" presId="urn:microsoft.com/office/officeart/2016/7/layout/ChevronBlockProcess"/>
    <dgm:cxn modelId="{261BA344-A125-4E56-9F90-FE4E896A350C}" srcId="{4948AA78-5D68-445B-B6A7-F071683F2895}" destId="{600BF22D-87FF-4F40-9AAF-7DBAEBDB666A}" srcOrd="1" destOrd="0" parTransId="{A7EB5A27-AF4B-4F3D-B3D9-F31614FB9836}" sibTransId="{3D20C27D-E13F-46BA-ADBE-D2DA7FAF1C79}"/>
    <dgm:cxn modelId="{71265F72-65BD-455F-BACA-A7E33B74B95F}" type="presOf" srcId="{600BF22D-87FF-4F40-9AAF-7DBAEBDB666A}" destId="{A3F57E78-1CF0-46F0-AA39-1B65BFF5391C}" srcOrd="0" destOrd="0" presId="urn:microsoft.com/office/officeart/2016/7/layout/ChevronBlockProcess"/>
    <dgm:cxn modelId="{F4197555-2724-4BEE-8239-FE7A5094C6BF}" type="presOf" srcId="{1F3B9B75-FB83-4FB8-B41D-BC6AA0112BC3}" destId="{EA29A042-31BE-470A-8B85-DD6C2F0DEF0E}" srcOrd="0" destOrd="0" presId="urn:microsoft.com/office/officeart/2016/7/layout/ChevronBlockProcess"/>
    <dgm:cxn modelId="{B8E42F85-9FEA-480A-8D63-7DB897863A4B}" type="presOf" srcId="{5C753380-75B3-4AD9-B8CF-80FC9C9D3A4A}" destId="{EC2447BE-3FB3-40AF-8313-2A7403FF186E}" srcOrd="0" destOrd="0" presId="urn:microsoft.com/office/officeart/2016/7/layout/ChevronBlockProcess"/>
    <dgm:cxn modelId="{E2FA1792-25D2-49E3-9323-B53F6D8AFD64}" srcId="{4948AA78-5D68-445B-B6A7-F071683F2895}" destId="{5C753380-75B3-4AD9-B8CF-80FC9C9D3A4A}" srcOrd="0" destOrd="0" parTransId="{30C431D7-D709-420C-B442-C55732D2315E}" sibTransId="{71896934-E9D4-400C-88BF-732DD6745C8E}"/>
    <dgm:cxn modelId="{4DC5379C-BF25-41F7-A949-25EA16670203}" type="presOf" srcId="{4948AA78-5D68-445B-B6A7-F071683F2895}" destId="{859F058C-CD19-4B11-BA7C-E304FAED8EDB}" srcOrd="0" destOrd="0" presId="urn:microsoft.com/office/officeart/2016/7/layout/ChevronBlockProcess"/>
    <dgm:cxn modelId="{7AB70E9E-5C08-4242-B331-47B8077B3A7F}" srcId="{FE4B66BB-E65A-466F-80CE-9D1F8738B692}" destId="{DAEB31D3-BA01-4699-93CF-66DA818F21A2}" srcOrd="0" destOrd="0" parTransId="{F28F48A6-2EFD-4102-AA43-9525AD97BBEB}" sibTransId="{298B7DAB-5182-4118-872F-B0D2CD8A67FF}"/>
    <dgm:cxn modelId="{8CCAB7BA-4355-4BE6-AF6E-866323047BAA}" type="presOf" srcId="{DAEB31D3-BA01-4699-93CF-66DA818F21A2}" destId="{5B26A820-0EC4-48C4-B781-F253A79915A5}" srcOrd="0" destOrd="0" presId="urn:microsoft.com/office/officeart/2016/7/layout/ChevronBlockProcess"/>
    <dgm:cxn modelId="{F26477C6-F131-46CF-A035-E558AFEC0475}" srcId="{600BF22D-87FF-4F40-9AAF-7DBAEBDB666A}" destId="{7B7009BC-0C10-4412-81CC-48EF8F6451D3}" srcOrd="0" destOrd="0" parTransId="{DC7078D3-BC21-48F9-B73D-FC19BF4DC18F}" sibTransId="{BE4FE5C1-27FA-464A-A1FE-2CFCAC90CE81}"/>
    <dgm:cxn modelId="{22622CDB-5235-4523-AD96-5767754D3A5D}" srcId="{4948AA78-5D68-445B-B6A7-F071683F2895}" destId="{FE4B66BB-E65A-466F-80CE-9D1F8738B692}" srcOrd="2" destOrd="0" parTransId="{2327BE27-B030-4AB7-A952-9C673B50DEDE}" sibTransId="{D34171A6-3467-4CF5-8165-BBCA112B7CB0}"/>
    <dgm:cxn modelId="{1C9A5B9D-817F-4F9C-AE69-B74FD086C4F3}" type="presParOf" srcId="{859F058C-CD19-4B11-BA7C-E304FAED8EDB}" destId="{C604939B-D399-44DA-9B78-4F626C9E6CB7}" srcOrd="0" destOrd="0" presId="urn:microsoft.com/office/officeart/2016/7/layout/ChevronBlockProcess"/>
    <dgm:cxn modelId="{B4D5E437-FC6E-476D-9506-055BF671861D}" type="presParOf" srcId="{C604939B-D399-44DA-9B78-4F626C9E6CB7}" destId="{EC2447BE-3FB3-40AF-8313-2A7403FF186E}" srcOrd="0" destOrd="0" presId="urn:microsoft.com/office/officeart/2016/7/layout/ChevronBlockProcess"/>
    <dgm:cxn modelId="{DAA688F7-E966-402D-A7DB-024F4F84AD4A}" type="presParOf" srcId="{C604939B-D399-44DA-9B78-4F626C9E6CB7}" destId="{EA29A042-31BE-470A-8B85-DD6C2F0DEF0E}" srcOrd="1" destOrd="0" presId="urn:microsoft.com/office/officeart/2016/7/layout/ChevronBlockProcess"/>
    <dgm:cxn modelId="{0DFAA2DA-8314-4DE8-854F-EE09B0A176F2}" type="presParOf" srcId="{859F058C-CD19-4B11-BA7C-E304FAED8EDB}" destId="{9EC14FFD-C16B-4E39-BFC3-C27F1329EC7A}" srcOrd="1" destOrd="0" presId="urn:microsoft.com/office/officeart/2016/7/layout/ChevronBlockProcess"/>
    <dgm:cxn modelId="{A79ED74C-E5EF-40C9-BBFF-FC2986C9A482}" type="presParOf" srcId="{859F058C-CD19-4B11-BA7C-E304FAED8EDB}" destId="{5F3B72BD-A267-415E-8095-F57E18F7D730}" srcOrd="2" destOrd="0" presId="urn:microsoft.com/office/officeart/2016/7/layout/ChevronBlockProcess"/>
    <dgm:cxn modelId="{346CD016-C8E0-4D2A-B0B1-36205F4FEE3B}" type="presParOf" srcId="{5F3B72BD-A267-415E-8095-F57E18F7D730}" destId="{A3F57E78-1CF0-46F0-AA39-1B65BFF5391C}" srcOrd="0" destOrd="0" presId="urn:microsoft.com/office/officeart/2016/7/layout/ChevronBlockProcess"/>
    <dgm:cxn modelId="{A83746D3-D6E6-4E91-B22B-05C79807A229}" type="presParOf" srcId="{5F3B72BD-A267-415E-8095-F57E18F7D730}" destId="{F441F99D-A1FF-4818-84B4-39278237D067}" srcOrd="1" destOrd="0" presId="urn:microsoft.com/office/officeart/2016/7/layout/ChevronBlockProcess"/>
    <dgm:cxn modelId="{72F64B29-920C-4298-994D-9C8E2C71EB13}" type="presParOf" srcId="{859F058C-CD19-4B11-BA7C-E304FAED8EDB}" destId="{E11A15A5-3E6D-4340-9BF5-34B2DB1BE1EA}" srcOrd="3" destOrd="0" presId="urn:microsoft.com/office/officeart/2016/7/layout/ChevronBlockProcess"/>
    <dgm:cxn modelId="{9DD00C58-2512-4724-B61D-B287F504526D}" type="presParOf" srcId="{859F058C-CD19-4B11-BA7C-E304FAED8EDB}" destId="{0C4BDAA4-D21F-48C0-8E1D-4E83E5DB21B9}" srcOrd="4" destOrd="0" presId="urn:microsoft.com/office/officeart/2016/7/layout/ChevronBlockProcess"/>
    <dgm:cxn modelId="{7DF206A9-57EA-4802-BAB9-80D7F90A5BD3}" type="presParOf" srcId="{0C4BDAA4-D21F-48C0-8E1D-4E83E5DB21B9}" destId="{ACF22E96-3D59-4F87-A222-6559205D4992}" srcOrd="0" destOrd="0" presId="urn:microsoft.com/office/officeart/2016/7/layout/ChevronBlockProcess"/>
    <dgm:cxn modelId="{0401C1E4-A084-4434-ACFB-3C5597ACB3D1}" type="presParOf" srcId="{0C4BDAA4-D21F-48C0-8E1D-4E83E5DB21B9}" destId="{5B26A820-0EC4-48C4-B781-F253A79915A5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447BE-3FB3-40AF-8313-2A7403FF186E}">
      <dsp:nvSpPr>
        <dsp:cNvPr id="0" name=""/>
        <dsp:cNvSpPr/>
      </dsp:nvSpPr>
      <dsp:spPr>
        <a:xfrm>
          <a:off x="9251" y="161499"/>
          <a:ext cx="3661190" cy="1098357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617" tIns="135617" rIns="135617" bIns="13561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Practice</a:t>
          </a:r>
        </a:p>
      </dsp:txBody>
      <dsp:txXfrm>
        <a:off x="338758" y="161499"/>
        <a:ext cx="3002176" cy="1098357"/>
      </dsp:txXfrm>
    </dsp:sp>
    <dsp:sp modelId="{EA29A042-31BE-470A-8B85-DD6C2F0DEF0E}">
      <dsp:nvSpPr>
        <dsp:cNvPr id="0" name=""/>
        <dsp:cNvSpPr/>
      </dsp:nvSpPr>
      <dsp:spPr>
        <a:xfrm>
          <a:off x="9251" y="1259857"/>
          <a:ext cx="3331683" cy="29276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77" tIns="263277" rIns="263277" bIns="526554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Create a still life drawing from observation that accurately represents the objects, placement of the objects, and includes a variety of shading techniques. </a:t>
          </a:r>
        </a:p>
      </dsp:txBody>
      <dsp:txXfrm>
        <a:off x="9251" y="1259857"/>
        <a:ext cx="3331683" cy="2927628"/>
      </dsp:txXfrm>
    </dsp:sp>
    <dsp:sp modelId="{A3F57E78-1CF0-46F0-AA39-1B65BFF5391C}">
      <dsp:nvSpPr>
        <dsp:cNvPr id="0" name=""/>
        <dsp:cNvSpPr/>
      </dsp:nvSpPr>
      <dsp:spPr>
        <a:xfrm>
          <a:off x="3616029" y="161499"/>
          <a:ext cx="3661190" cy="1098357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-441348"/>
                <a:satOff val="2109"/>
                <a:lumOff val="2941"/>
                <a:alphaOff val="0"/>
                <a:satMod val="100000"/>
                <a:lumMod val="100000"/>
              </a:schemeClr>
            </a:gs>
            <a:gs pos="50000">
              <a:schemeClr val="accent2">
                <a:hueOff val="-441348"/>
                <a:satOff val="2109"/>
                <a:lumOff val="294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441348"/>
                <a:satOff val="2109"/>
                <a:lumOff val="294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41348"/>
              <a:satOff val="2109"/>
              <a:lumOff val="2941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617" tIns="135617" rIns="135617" bIns="13561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Draw</a:t>
          </a:r>
        </a:p>
      </dsp:txBody>
      <dsp:txXfrm>
        <a:off x="3945536" y="161499"/>
        <a:ext cx="3002176" cy="1098357"/>
      </dsp:txXfrm>
    </dsp:sp>
    <dsp:sp modelId="{F441F99D-A1FF-4818-84B4-39278237D067}">
      <dsp:nvSpPr>
        <dsp:cNvPr id="0" name=""/>
        <dsp:cNvSpPr/>
      </dsp:nvSpPr>
      <dsp:spPr>
        <a:xfrm>
          <a:off x="3616029" y="1259857"/>
          <a:ext cx="3331683" cy="2927628"/>
        </a:xfrm>
        <a:prstGeom prst="rect">
          <a:avLst/>
        </a:prstGeom>
        <a:solidFill>
          <a:schemeClr val="accent2">
            <a:tint val="40000"/>
            <a:alpha val="90000"/>
            <a:hueOff val="-597220"/>
            <a:satOff val="6985"/>
            <a:lumOff val="767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597220"/>
              <a:satOff val="6985"/>
              <a:lumOff val="7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77" tIns="263277" rIns="263277" bIns="526554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Begin by drawing the contour lines of the objects</a:t>
          </a:r>
        </a:p>
      </dsp:txBody>
      <dsp:txXfrm>
        <a:off x="3616029" y="1259857"/>
        <a:ext cx="3331683" cy="2927628"/>
      </dsp:txXfrm>
    </dsp:sp>
    <dsp:sp modelId="{ACF22E96-3D59-4F87-A222-6559205D4992}">
      <dsp:nvSpPr>
        <dsp:cNvPr id="0" name=""/>
        <dsp:cNvSpPr/>
      </dsp:nvSpPr>
      <dsp:spPr>
        <a:xfrm>
          <a:off x="7222806" y="161499"/>
          <a:ext cx="3661190" cy="1098357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617" tIns="135617" rIns="135617" bIns="13561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Finalize</a:t>
          </a:r>
        </a:p>
      </dsp:txBody>
      <dsp:txXfrm>
        <a:off x="7552313" y="161499"/>
        <a:ext cx="3002176" cy="1098357"/>
      </dsp:txXfrm>
    </dsp:sp>
    <dsp:sp modelId="{5B26A820-0EC4-48C4-B781-F253A79915A5}">
      <dsp:nvSpPr>
        <dsp:cNvPr id="0" name=""/>
        <dsp:cNvSpPr/>
      </dsp:nvSpPr>
      <dsp:spPr>
        <a:xfrm>
          <a:off x="7222806" y="1259857"/>
          <a:ext cx="3331683" cy="2927628"/>
        </a:xfrm>
        <a:prstGeom prst="rect">
          <a:avLst/>
        </a:prstGeom>
        <a:solidFill>
          <a:schemeClr val="accent2">
            <a:tint val="40000"/>
            <a:alpha val="90000"/>
            <a:hueOff val="-1194440"/>
            <a:satOff val="13969"/>
            <a:lumOff val="153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194440"/>
              <a:satOff val="13969"/>
              <a:lumOff val="15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77" tIns="263277" rIns="263277" bIns="526554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Divide the paper into 9 equal sections. Each section will have it’s own shading technique to be used to complete the square. </a:t>
          </a:r>
        </a:p>
      </dsp:txBody>
      <dsp:txXfrm>
        <a:off x="7222806" y="1259857"/>
        <a:ext cx="3331683" cy="2927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542D-3FFF-4209-AFE2-2DDEBC0BA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Drawing from observation: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74CCA-0690-4DEE-BD9B-DED9C3AD6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15848"/>
          </a:xfrm>
        </p:spPr>
        <p:txBody>
          <a:bodyPr>
            <a:normAutofit/>
          </a:bodyPr>
          <a:lstStyle/>
          <a:p>
            <a:r>
              <a:rPr lang="en-US" dirty="0"/>
              <a:t>Still Life Value Shading</a:t>
            </a:r>
          </a:p>
          <a:p>
            <a:r>
              <a:rPr lang="en-US" dirty="0"/>
              <a:t>Senick</a:t>
            </a:r>
          </a:p>
        </p:txBody>
      </p:sp>
    </p:spTree>
    <p:extLst>
      <p:ext uri="{BB962C8B-B14F-4D97-AF65-F5344CB8AC3E}">
        <p14:creationId xmlns:p14="http://schemas.microsoft.com/office/powerpoint/2010/main" val="224817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2D5C-26F4-4531-87D1-7B6A5FE4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994" y="2736865"/>
            <a:ext cx="4862051" cy="1371600"/>
          </a:xfrm>
        </p:spPr>
        <p:txBody>
          <a:bodyPr/>
          <a:lstStyle/>
          <a:p>
            <a:r>
              <a:rPr lang="en-US" dirty="0"/>
              <a:t>Let’s Review!</a:t>
            </a:r>
          </a:p>
        </p:txBody>
      </p:sp>
    </p:spTree>
    <p:extLst>
      <p:ext uri="{BB962C8B-B14F-4D97-AF65-F5344CB8AC3E}">
        <p14:creationId xmlns:p14="http://schemas.microsoft.com/office/powerpoint/2010/main" val="15434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artists get their inspiration?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65284"/>
            <a:ext cx="5267549" cy="4542480"/>
          </a:xfrm>
        </p:spPr>
        <p:txBody>
          <a:bodyPr>
            <a:normAutofit/>
          </a:bodyPr>
          <a:lstStyle/>
          <a:p>
            <a:r>
              <a:rPr lang="en-US" dirty="0"/>
              <a:t>Layering</a:t>
            </a:r>
          </a:p>
          <a:p>
            <a:r>
              <a:rPr lang="en-US" dirty="0"/>
              <a:t>Nature – Landscapes </a:t>
            </a:r>
          </a:p>
          <a:p>
            <a:r>
              <a:rPr lang="en-US" dirty="0"/>
              <a:t>Nature – Conflict (sun/stars, storms)</a:t>
            </a:r>
          </a:p>
          <a:p>
            <a:r>
              <a:rPr lang="en-US" dirty="0"/>
              <a:t>Nature – Man vs. Animals</a:t>
            </a:r>
          </a:p>
          <a:p>
            <a:r>
              <a:rPr lang="en-US" dirty="0"/>
              <a:t>Environment – Interiors</a:t>
            </a:r>
          </a:p>
          <a:p>
            <a:r>
              <a:rPr lang="en-US" dirty="0"/>
              <a:t>Seascape – Marine Life</a:t>
            </a:r>
          </a:p>
          <a:p>
            <a:r>
              <a:rPr lang="en-US" dirty="0"/>
              <a:t>Time – Passage, cycles</a:t>
            </a:r>
          </a:p>
          <a:p>
            <a:r>
              <a:rPr lang="en-US" dirty="0"/>
              <a:t>Cityscape – City Life</a:t>
            </a:r>
          </a:p>
          <a:p>
            <a:r>
              <a:rPr lang="en-US" dirty="0"/>
              <a:t>Family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3680" y="1935921"/>
            <a:ext cx="5248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Religion – Spirituality, Beliefs, Values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Still life – Observation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Still Life – Abstraction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Slice of Life – People at work or play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Collections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Fantasy – Imagination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Mythology – Folk tales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Figure – Portrait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Historical Subjects – War, Peace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Narrative – Story telling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Abstraction – Non-objective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Identity – Portraits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Power and Authority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Social Concerns/Issues</a:t>
            </a:r>
          </a:p>
        </p:txBody>
      </p:sp>
    </p:spTree>
    <p:extLst>
      <p:ext uri="{BB962C8B-B14F-4D97-AF65-F5344CB8AC3E}">
        <p14:creationId xmlns:p14="http://schemas.microsoft.com/office/powerpoint/2010/main" val="323717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artists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381" y="1952362"/>
            <a:ext cx="3227294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</a:rPr>
              <a:t>Remember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Create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Imagine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Feel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Observe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Distort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Experiment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Invent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61488" y="2030215"/>
            <a:ext cx="4638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Play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Repeat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Transform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Plan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Investigate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Analyze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Symbolize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Invoke Feelings/Emotions</a:t>
            </a:r>
          </a:p>
        </p:txBody>
      </p:sp>
    </p:spTree>
    <p:extLst>
      <p:ext uri="{BB962C8B-B14F-4D97-AF65-F5344CB8AC3E}">
        <p14:creationId xmlns:p14="http://schemas.microsoft.com/office/powerpoint/2010/main" val="188989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task…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262046"/>
              </p:ext>
            </p:extLst>
          </p:nvPr>
        </p:nvGraphicFramePr>
        <p:xfrm>
          <a:off x="649375" y="1874833"/>
          <a:ext cx="10893249" cy="434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944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we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45673"/>
            <a:ext cx="10353762" cy="4642427"/>
          </a:xfrm>
        </p:spPr>
        <p:txBody>
          <a:bodyPr>
            <a:normAutofit/>
          </a:bodyPr>
          <a:lstStyle/>
          <a:p>
            <a:r>
              <a:rPr lang="en-US" sz="2400" dirty="0"/>
              <a:t>Your task: </a:t>
            </a:r>
          </a:p>
          <a:p>
            <a:pPr lvl="1"/>
            <a:r>
              <a:rPr lang="en-US" sz="2000" dirty="0"/>
              <a:t>Create a still life drawing</a:t>
            </a:r>
          </a:p>
          <a:p>
            <a:pPr lvl="1"/>
            <a:r>
              <a:rPr lang="en-US" sz="2000" dirty="0"/>
              <a:t>Divide the drawing into 9 sections</a:t>
            </a:r>
          </a:p>
          <a:p>
            <a:pPr lvl="1"/>
            <a:r>
              <a:rPr lang="en-US" sz="2000" dirty="0"/>
              <a:t>Use a different shading technique to complete each section</a:t>
            </a:r>
          </a:p>
          <a:p>
            <a:r>
              <a:rPr lang="en-US" sz="2400" dirty="0"/>
              <a:t>We will be working </a:t>
            </a:r>
            <a:r>
              <a:rPr lang="en-US" sz="2400" i="1" dirty="0"/>
              <a:t>together</a:t>
            </a:r>
            <a:r>
              <a:rPr lang="en-US" sz="2400" dirty="0"/>
              <a:t> and </a:t>
            </a:r>
            <a:r>
              <a:rPr lang="en-US" sz="2400" i="1" u="sng" dirty="0"/>
              <a:t>on pace </a:t>
            </a:r>
            <a:r>
              <a:rPr lang="en-US" sz="2400" dirty="0"/>
              <a:t>for this project</a:t>
            </a:r>
          </a:p>
          <a:p>
            <a:r>
              <a:rPr lang="en-US" sz="2400" dirty="0"/>
              <a:t>Do not use a different technique than what the rest of the class is on</a:t>
            </a:r>
          </a:p>
          <a:p>
            <a:r>
              <a:rPr lang="en-US" sz="2400" dirty="0"/>
              <a:t>If you fall behind due to absences, </a:t>
            </a:r>
            <a:r>
              <a:rPr lang="en-US" sz="2400" dirty="0" err="1"/>
              <a:t>tardies</a:t>
            </a:r>
            <a:r>
              <a:rPr lang="en-US" sz="2400" dirty="0"/>
              <a:t>, etc. It is YOUR responsibility to find a time to make up your missed work. </a:t>
            </a:r>
          </a:p>
        </p:txBody>
      </p:sp>
    </p:spTree>
    <p:extLst>
      <p:ext uri="{BB962C8B-B14F-4D97-AF65-F5344CB8AC3E}">
        <p14:creationId xmlns:p14="http://schemas.microsoft.com/office/powerpoint/2010/main" val="157273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66636"/>
          </a:xfrm>
        </p:spPr>
        <p:txBody>
          <a:bodyPr>
            <a:normAutofit/>
          </a:bodyPr>
          <a:lstStyle/>
          <a:p>
            <a:r>
              <a:rPr lang="en-US" sz="2400" dirty="0"/>
              <a:t>Look at the still life in the room</a:t>
            </a:r>
          </a:p>
          <a:p>
            <a:pPr lvl="1"/>
            <a:r>
              <a:rPr lang="en-US" sz="2000" dirty="0"/>
              <a:t>There are two. Pick the one that works best for you based on location</a:t>
            </a:r>
          </a:p>
          <a:p>
            <a:r>
              <a:rPr lang="en-US" sz="2400" dirty="0"/>
              <a:t>Begin sketching the contour lines ONLY of the objects that you see</a:t>
            </a:r>
          </a:p>
          <a:p>
            <a:r>
              <a:rPr lang="en-US" sz="2400" dirty="0"/>
              <a:t>Pay attention to:</a:t>
            </a:r>
          </a:p>
          <a:p>
            <a:pPr lvl="1"/>
            <a:r>
              <a:rPr lang="en-US" sz="2000" dirty="0"/>
              <a:t>Position</a:t>
            </a:r>
          </a:p>
          <a:p>
            <a:pPr lvl="1"/>
            <a:r>
              <a:rPr lang="en-US" sz="2000" dirty="0"/>
              <a:t>Overlap</a:t>
            </a:r>
          </a:p>
          <a:p>
            <a:pPr lvl="1"/>
            <a:r>
              <a:rPr lang="en-US" sz="2000" dirty="0"/>
              <a:t>Placement</a:t>
            </a:r>
          </a:p>
          <a:p>
            <a:pPr lvl="1"/>
            <a:r>
              <a:rPr lang="en-US" sz="2000" dirty="0"/>
              <a:t>Height</a:t>
            </a:r>
          </a:p>
          <a:p>
            <a:r>
              <a:rPr lang="en-US" sz="2200" dirty="0"/>
              <a:t>Begin by drawing what is in front, then add in the things behind it. </a:t>
            </a:r>
          </a:p>
          <a:p>
            <a:r>
              <a:rPr lang="en-US" sz="2200" dirty="0"/>
              <a:t>TAKE UP THE ENTIRE PAPER TO HAVE A GOOD COMPOSITION</a:t>
            </a:r>
          </a:p>
        </p:txBody>
      </p:sp>
    </p:spTree>
    <p:extLst>
      <p:ext uri="{BB962C8B-B14F-4D97-AF65-F5344CB8AC3E}">
        <p14:creationId xmlns:p14="http://schemas.microsoft.com/office/powerpoint/2010/main" val="284509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final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will transition back to the final project where you will then divide the paper into 9 sections</a:t>
            </a:r>
          </a:p>
          <a:p>
            <a:r>
              <a:rPr lang="en-US" sz="2400" dirty="0"/>
              <a:t>Each section will contain a different value shading technique from the practice paper</a:t>
            </a:r>
          </a:p>
          <a:p>
            <a:r>
              <a:rPr lang="en-US" sz="2400" dirty="0"/>
              <a:t>You will have to follow directions in order to receive full credit</a:t>
            </a:r>
          </a:p>
        </p:txBody>
      </p:sp>
    </p:spTree>
    <p:extLst>
      <p:ext uri="{BB962C8B-B14F-4D97-AF65-F5344CB8AC3E}">
        <p14:creationId xmlns:p14="http://schemas.microsoft.com/office/powerpoint/2010/main" val="172035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Final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37855"/>
            <a:ext cx="10353762" cy="4862945"/>
          </a:xfrm>
        </p:spPr>
        <p:txBody>
          <a:bodyPr>
            <a:normAutofit/>
          </a:bodyPr>
          <a:lstStyle/>
          <a:p>
            <a:r>
              <a:rPr lang="en-US" sz="2400" dirty="0"/>
              <a:t>Box one: vertical hatching</a:t>
            </a:r>
          </a:p>
          <a:p>
            <a:r>
              <a:rPr lang="en-US" sz="2400" dirty="0"/>
              <a:t>Box two: squiggles/scribbles</a:t>
            </a:r>
          </a:p>
          <a:p>
            <a:r>
              <a:rPr lang="en-US" sz="2400" dirty="0"/>
              <a:t>Box three: cross-hatching with T’s</a:t>
            </a:r>
          </a:p>
          <a:p>
            <a:r>
              <a:rPr lang="en-US" sz="2400" dirty="0"/>
              <a:t>Box four: circles</a:t>
            </a:r>
          </a:p>
          <a:p>
            <a:r>
              <a:rPr lang="en-US" sz="2400" dirty="0"/>
              <a:t>Box five: diagonal hatching</a:t>
            </a:r>
          </a:p>
          <a:p>
            <a:r>
              <a:rPr lang="en-US" sz="2400" dirty="0"/>
              <a:t>Box six: blending</a:t>
            </a:r>
          </a:p>
          <a:p>
            <a:r>
              <a:rPr lang="en-US" sz="2400" dirty="0"/>
              <a:t>Box seven: cross-hatching with X’s</a:t>
            </a:r>
          </a:p>
          <a:p>
            <a:r>
              <a:rPr lang="en-US" sz="2400" dirty="0"/>
              <a:t>Box eight: your own design</a:t>
            </a:r>
          </a:p>
          <a:p>
            <a:r>
              <a:rPr lang="en-US" sz="2400" dirty="0"/>
              <a:t>Box nine: horizontal hatching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54645" y="1909995"/>
            <a:ext cx="4070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CCA62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Finished?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CCA62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Self – Reflection Rubric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CCA62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Artist Statement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395AD7-509F-4E56-9407-2EB40A250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13563"/>
              </p:ext>
            </p:extLst>
          </p:nvPr>
        </p:nvGraphicFramePr>
        <p:xfrm>
          <a:off x="6646530" y="3414185"/>
          <a:ext cx="2710122" cy="2682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74">
                  <a:extLst>
                    <a:ext uri="{9D8B030D-6E8A-4147-A177-3AD203B41FA5}">
                      <a16:colId xmlns:a16="http://schemas.microsoft.com/office/drawing/2014/main" val="580130691"/>
                    </a:ext>
                  </a:extLst>
                </a:gridCol>
                <a:gridCol w="903374">
                  <a:extLst>
                    <a:ext uri="{9D8B030D-6E8A-4147-A177-3AD203B41FA5}">
                      <a16:colId xmlns:a16="http://schemas.microsoft.com/office/drawing/2014/main" val="2160959551"/>
                    </a:ext>
                  </a:extLst>
                </a:gridCol>
                <a:gridCol w="903374">
                  <a:extLst>
                    <a:ext uri="{9D8B030D-6E8A-4147-A177-3AD203B41FA5}">
                      <a16:colId xmlns:a16="http://schemas.microsoft.com/office/drawing/2014/main" val="900582300"/>
                    </a:ext>
                  </a:extLst>
                </a:gridCol>
              </a:tblGrid>
              <a:tr h="8942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09353"/>
                  </a:ext>
                </a:extLst>
              </a:tr>
              <a:tr h="8942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58510"/>
                  </a:ext>
                </a:extLst>
              </a:tr>
              <a:tr h="8942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646782"/>
                  </a:ext>
                </a:extLst>
              </a:tr>
            </a:tbl>
          </a:graphicData>
        </a:graphic>
      </p:graphicFrame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9C3A96BC-EA13-4724-AE69-3F3D6B9BF96C}"/>
              </a:ext>
            </a:extLst>
          </p:cNvPr>
          <p:cNvSpPr/>
          <p:nvPr/>
        </p:nvSpPr>
        <p:spPr>
          <a:xfrm>
            <a:off x="9526771" y="3817087"/>
            <a:ext cx="1935126" cy="1881963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Before you ask “Which box is which?”</a:t>
            </a:r>
          </a:p>
        </p:txBody>
      </p:sp>
    </p:spTree>
    <p:extLst>
      <p:ext uri="{BB962C8B-B14F-4D97-AF65-F5344CB8AC3E}">
        <p14:creationId xmlns:p14="http://schemas.microsoft.com/office/powerpoint/2010/main" val="537493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462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Rockwell</vt:lpstr>
      <vt:lpstr>Savon</vt:lpstr>
      <vt:lpstr>Drawing from observation:</vt:lpstr>
      <vt:lpstr>Let’s Review!</vt:lpstr>
      <vt:lpstr>Where do artists get their inspiration?</vt:lpstr>
      <vt:lpstr>What do artists do?</vt:lpstr>
      <vt:lpstr>Our task…</vt:lpstr>
      <vt:lpstr>Here we go…</vt:lpstr>
      <vt:lpstr>To begin</vt:lpstr>
      <vt:lpstr>Back to the final project</vt:lpstr>
      <vt:lpstr>Instructions for Final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from observation:</dc:title>
  <dc:creator>Senick, Brina</dc:creator>
  <cp:lastModifiedBy>Senick, Brina</cp:lastModifiedBy>
  <cp:revision>2</cp:revision>
  <dcterms:created xsi:type="dcterms:W3CDTF">2018-09-21T16:52:35Z</dcterms:created>
  <dcterms:modified xsi:type="dcterms:W3CDTF">2018-12-19T13:52:44Z</dcterms:modified>
</cp:coreProperties>
</file>