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56"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9" d="100"/>
          <a:sy n="89" d="100"/>
        </p:scale>
        <p:origin x="9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3EECE-0C2B-4C08-8423-B201E4DE3518}" type="datetimeFigureOut">
              <a:rPr lang="en-US" smtClean="0"/>
              <a:t>11/6/2017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2A6E6-89CE-44FD-B5C2-0FEFBF3E6217}" type="slidenum">
              <a:rPr lang="en-US" smtClean="0"/>
              <a:t>‹#›</a:t>
            </a:fld>
            <a:endParaRPr lang="en-US"/>
          </a:p>
        </p:txBody>
      </p:sp>
    </p:spTree>
    <p:extLst>
      <p:ext uri="{BB962C8B-B14F-4D97-AF65-F5344CB8AC3E}">
        <p14:creationId xmlns:p14="http://schemas.microsoft.com/office/powerpoint/2010/main" val="128493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Overcoa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n.wikipedia.org/wiki/Bowler_ha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90C5A-4947-40DB-8787-EC27E2593BED}" type="slidenum">
              <a:rPr lang="en-US" smtClean="0"/>
              <a:t>2</a:t>
            </a:fld>
            <a:endParaRPr lang="en-US" dirty="0"/>
          </a:p>
        </p:txBody>
      </p:sp>
    </p:spTree>
    <p:extLst>
      <p:ext uri="{BB962C8B-B14F-4D97-AF65-F5344CB8AC3E}">
        <p14:creationId xmlns:p14="http://schemas.microsoft.com/office/powerpoint/2010/main" val="359546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90C5A-4947-40DB-8787-EC27E2593BED}" type="slidenum">
              <a:rPr lang="en-US" smtClean="0"/>
              <a:t>3</a:t>
            </a:fld>
            <a:endParaRPr lang="en-US" dirty="0"/>
          </a:p>
        </p:txBody>
      </p:sp>
    </p:spTree>
    <p:extLst>
      <p:ext uri="{BB962C8B-B14F-4D97-AF65-F5344CB8AC3E}">
        <p14:creationId xmlns:p14="http://schemas.microsoft.com/office/powerpoint/2010/main" val="372612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“Gala and the Tigers” - </a:t>
            </a:r>
            <a:r>
              <a:rPr lang="en-US" dirty="0">
                <a:effectLst/>
              </a:rPr>
              <a:t>The bayonet, as a symbol of the stinging bee, may thus represent the woman's abrupt awakening from her otherwise peaceful dream.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“Sleep” - </a:t>
            </a:r>
            <a:r>
              <a:rPr lang="en-US" b="1" dirty="0"/>
              <a:t> </a:t>
            </a:r>
            <a:r>
              <a:rPr lang="en-US" b="0" dirty="0"/>
              <a:t>The sort of monstrous-looking head is delicately, precariously balanced on different-sized crutches, suggesting that sleep itself must be in precise balance in order for it to yield the dreams Dali might then transfer into his surrealist visions.</a:t>
            </a:r>
          </a:p>
          <a:p>
            <a:r>
              <a:rPr lang="en-US" sz="1200" kern="1200" dirty="0">
                <a:solidFill>
                  <a:schemeClr val="tx1"/>
                </a:solidFill>
                <a:effectLst/>
                <a:latin typeface="+mn-lt"/>
                <a:ea typeface="+mn-ea"/>
                <a:cs typeface="+mn-cs"/>
              </a:rPr>
              <a:t>“Sleep” is virtually a visual rendering of the body's collapse into sleep, as if it was a collapse into a separate condition of being. Against a deep blue summer sky, a huge disembodied head with eyes dissolved in sleep, hangs suspended over an almost bare landscape. The head is "soft", vulnerable and distorted. And what should be a neck tapers away to drop limply over a crutch. A dog appears on the left, its head in a crutch too, as if half asleep itself.</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head is supported above land by a series of wooden crutches. The mouth, nose and also eyes are all held in place by the crutches, suggesting that the head might collapse if they were removed.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Elephants” - </a:t>
            </a:r>
            <a:r>
              <a:rPr lang="en-US" dirty="0"/>
              <a:t>There are various cultural depictions of elephants, where they are often viewed as symbols of strength, dominance and power due to their bulk and weight. </a:t>
            </a:r>
            <a:r>
              <a:rPr lang="en-US" dirty="0" err="1"/>
              <a:t>Dalí</a:t>
            </a:r>
            <a:r>
              <a:rPr lang="en-US" dirty="0"/>
              <a:t> enhances the appearance of strength and weight by depicting the elephants carrying massive obelisks on their backs, however, on close inspection it can be seen that these weights are floating.</a:t>
            </a:r>
            <a:endParaRPr lang="en-US" b="0" dirty="0"/>
          </a:p>
        </p:txBody>
      </p:sp>
      <p:sp>
        <p:nvSpPr>
          <p:cNvPr id="4" name="Slide Number Placeholder 3"/>
          <p:cNvSpPr>
            <a:spLocks noGrp="1"/>
          </p:cNvSpPr>
          <p:nvPr>
            <p:ph type="sldNum" sz="quarter" idx="10"/>
          </p:nvPr>
        </p:nvSpPr>
        <p:spPr/>
        <p:txBody>
          <a:bodyPr/>
          <a:lstStyle/>
          <a:p>
            <a:fld id="{6C790C5A-4947-40DB-8787-EC27E2593BED}" type="slidenum">
              <a:rPr lang="en-US" smtClean="0"/>
              <a:t>4</a:t>
            </a:fld>
            <a:endParaRPr lang="en-US" dirty="0"/>
          </a:p>
        </p:txBody>
      </p:sp>
    </p:spTree>
    <p:extLst>
      <p:ext uri="{BB962C8B-B14F-4D97-AF65-F5344CB8AC3E}">
        <p14:creationId xmlns:p14="http://schemas.microsoft.com/office/powerpoint/2010/main" val="29149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90C5A-4947-40DB-8787-EC27E2593BED}" type="slidenum">
              <a:rPr lang="en-US" smtClean="0"/>
              <a:t>5</a:t>
            </a:fld>
            <a:endParaRPr lang="en-US" dirty="0"/>
          </a:p>
        </p:txBody>
      </p:sp>
    </p:spTree>
    <p:extLst>
      <p:ext uri="{BB962C8B-B14F-4D97-AF65-F5344CB8AC3E}">
        <p14:creationId xmlns:p14="http://schemas.microsoft.com/office/powerpoint/2010/main" val="34376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“Golconda” - The piece depicts a scene of nearly identical men dressed in dark </a:t>
            </a:r>
            <a:r>
              <a:rPr lang="en-US" dirty="0">
                <a:hlinkClick r:id="rId3" tooltip="Overcoat"/>
              </a:rPr>
              <a:t>overcoats</a:t>
            </a:r>
            <a:r>
              <a:rPr lang="en-US" dirty="0"/>
              <a:t> and </a:t>
            </a:r>
            <a:r>
              <a:rPr lang="en-US" dirty="0">
                <a:hlinkClick r:id="rId4" tooltip="Bowler hat"/>
              </a:rPr>
              <a:t>bowler hats</a:t>
            </a:r>
            <a:r>
              <a:rPr lang="en-US" dirty="0"/>
              <a:t>, who seem to be drops of heavy rain (or to be floating like helium balloons, though there is no actual indication of motion), against a backdrop of buildings and blue sky. The men are spaced in rhombic grids facing the viewpoint and receding back in grid layers.</a:t>
            </a:r>
          </a:p>
          <a:p>
            <a:endParaRPr lang="en-US" dirty="0"/>
          </a:p>
          <a:p>
            <a:r>
              <a:rPr lang="en-US" dirty="0"/>
              <a:t>One interpretation is that Magritte is demonstrating the line between individuality and group association, and how it is blurred. All of these men are dressed the same, have the same bodily features and are all floating/falling. This leaves us to look at the men as a group. Whereas if we look at each person, we can predict that they may be completely different from another figure.</a:t>
            </a:r>
          </a:p>
          <a:p>
            <a:endParaRPr lang="en-US" dirty="0"/>
          </a:p>
          <a:p>
            <a:endParaRPr lang="en-US" dirty="0"/>
          </a:p>
          <a:p>
            <a:r>
              <a:rPr lang="en-US" dirty="0"/>
              <a:t>“The</a:t>
            </a:r>
            <a:r>
              <a:rPr lang="en-US" baseline="0" dirty="0"/>
              <a:t> Human Condition” – </a:t>
            </a:r>
            <a:r>
              <a:rPr lang="en-US" dirty="0"/>
              <a:t>One of Magritte's most common artistic devices was the use of objects to hide what lies behind them</a:t>
            </a:r>
          </a:p>
          <a:p>
            <a:endParaRPr lang="en-US" baseline="0" dirty="0"/>
          </a:p>
          <a:p>
            <a:r>
              <a:rPr lang="en-US" dirty="0"/>
              <a:t>Magritte had this to say of his 1933 work:</a:t>
            </a:r>
          </a:p>
          <a:p>
            <a:r>
              <a:rPr lang="en-US" dirty="0"/>
              <a:t>In front of a window seen from inside a room, I placed a painting representing exactly that portion of the landscape covered by the painting. Thus, the tree in the picture hid the tree behind it, outside the room. For the spectator, it was both inside the room within the painting and outside in the real landscape.</a:t>
            </a:r>
          </a:p>
          <a:p>
            <a:endParaRPr lang="en-US" dirty="0"/>
          </a:p>
          <a:p>
            <a:r>
              <a:rPr lang="en-US" dirty="0"/>
              <a:t>“The Treachery of Images” - His statement is taken to mean that the painting itself is not a pipe. The painting is merely an image of a pipe. Hence, the description, "this is not a pipe."</a:t>
            </a:r>
          </a:p>
        </p:txBody>
      </p:sp>
      <p:sp>
        <p:nvSpPr>
          <p:cNvPr id="4" name="Slide Number Placeholder 3"/>
          <p:cNvSpPr>
            <a:spLocks noGrp="1"/>
          </p:cNvSpPr>
          <p:nvPr>
            <p:ph type="sldNum" sz="quarter" idx="10"/>
          </p:nvPr>
        </p:nvSpPr>
        <p:spPr/>
        <p:txBody>
          <a:bodyPr/>
          <a:lstStyle/>
          <a:p>
            <a:fld id="{6C790C5A-4947-40DB-8787-EC27E2593BED}" type="slidenum">
              <a:rPr lang="en-US" smtClean="0"/>
              <a:t>6</a:t>
            </a:fld>
            <a:endParaRPr lang="en-US" dirty="0"/>
          </a:p>
        </p:txBody>
      </p:sp>
    </p:spTree>
    <p:extLst>
      <p:ext uri="{BB962C8B-B14F-4D97-AF65-F5344CB8AC3E}">
        <p14:creationId xmlns:p14="http://schemas.microsoft.com/office/powerpoint/2010/main" val="88600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790C5A-4947-40DB-8787-EC27E2593BED}" type="slidenum">
              <a:rPr lang="en-US" smtClean="0"/>
              <a:t>7</a:t>
            </a:fld>
            <a:endParaRPr lang="en-US" dirty="0"/>
          </a:p>
        </p:txBody>
      </p:sp>
    </p:spTree>
    <p:extLst>
      <p:ext uri="{BB962C8B-B14F-4D97-AF65-F5344CB8AC3E}">
        <p14:creationId xmlns:p14="http://schemas.microsoft.com/office/powerpoint/2010/main" val="132200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Ernst portrays a vivid creature in a moment of joyous expression.  Seemingly alive and grinning, the individual bursts with color, leading with a determined gape of his mouth and pleasant squint of his eyes, and showing no regard for how he may appear.  By human standards, he is in some ways horrifying yet ultimately fascinating.  He embodies movement and attention-getting displays yet cannot avoid aesthetic imperfections that may be perfect for him, but uncomfortable for others.</a:t>
            </a:r>
            <a:br>
              <a:rPr lang="en-US" dirty="0"/>
            </a:br>
            <a:br>
              <a:rPr lang="en-US" dirty="0"/>
            </a:br>
            <a:r>
              <a:rPr lang="en-US" i="1" dirty="0" err="1"/>
              <a:t>L'Ange</a:t>
            </a:r>
            <a:r>
              <a:rPr lang="en-US" i="1" dirty="0"/>
              <a:t> du Foyer</a:t>
            </a:r>
            <a:r>
              <a:rPr lang="en-US" dirty="0"/>
              <a:t> is roughly translated to mean, "The Angel of the Home (or Hearth)" and is a poignant way of defining the aforementioned man.  In some ways--and if taken literally--this angel could easily watch over someone's home with success.  Yet for the home owner, this angel could be a bit too much to take.</a:t>
            </a:r>
          </a:p>
          <a:p>
            <a:endParaRPr lang="en-US" dirty="0"/>
          </a:p>
          <a:p>
            <a:r>
              <a:rPr lang="en-US" dirty="0"/>
              <a:t>The red “</a:t>
            </a:r>
            <a:r>
              <a:rPr lang="en-US" dirty="0" err="1"/>
              <a:t>Ubu</a:t>
            </a:r>
            <a:r>
              <a:rPr lang="en-US" dirty="0"/>
              <a:t> Imperator” marked the entry of Ernst in the articulated stage of surrealism by his use of a literary narrative that was sometimes personal, sometimes political. In this seminal work a spinning top, a red carcass with iron reinforcement, and human hands express an astonishing image of the </a:t>
            </a:r>
            <a:r>
              <a:rPr lang="en-US" dirty="0" err="1"/>
              <a:t>Ubu</a:t>
            </a:r>
            <a:r>
              <a:rPr lang="en-US" dirty="0"/>
              <a:t> Father, a grotesque symbol of authority invented by Alfred </a:t>
            </a:r>
            <a:r>
              <a:rPr lang="en-US" dirty="0" err="1"/>
              <a:t>Jarry</a:t>
            </a:r>
            <a:r>
              <a:rPr lang="en-US" dirty="0"/>
              <a:t>. </a:t>
            </a:r>
          </a:p>
        </p:txBody>
      </p:sp>
      <p:sp>
        <p:nvSpPr>
          <p:cNvPr id="4" name="Slide Number Placeholder 3"/>
          <p:cNvSpPr>
            <a:spLocks noGrp="1"/>
          </p:cNvSpPr>
          <p:nvPr>
            <p:ph type="sldNum" sz="quarter" idx="10"/>
          </p:nvPr>
        </p:nvSpPr>
        <p:spPr/>
        <p:txBody>
          <a:bodyPr/>
          <a:lstStyle/>
          <a:p>
            <a:fld id="{6C790C5A-4947-40DB-8787-EC27E2593BED}" type="slidenum">
              <a:rPr lang="en-US" smtClean="0"/>
              <a:t>8</a:t>
            </a:fld>
            <a:endParaRPr lang="en-US" dirty="0"/>
          </a:p>
        </p:txBody>
      </p:sp>
    </p:spTree>
    <p:extLst>
      <p:ext uri="{BB962C8B-B14F-4D97-AF65-F5344CB8AC3E}">
        <p14:creationId xmlns:p14="http://schemas.microsoft.com/office/powerpoint/2010/main" val="199848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11/6/2017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548" y="2395331"/>
            <a:ext cx="8229600" cy="1143000"/>
          </a:xfrm>
        </p:spPr>
        <p:txBody>
          <a:bodyPr>
            <a:normAutofit/>
          </a:bodyPr>
          <a:lstStyle/>
          <a:p>
            <a:r>
              <a:rPr lang="en-US" sz="6000" b="1" u="sng" dirty="0"/>
              <a:t>Surrealism</a:t>
            </a:r>
          </a:p>
        </p:txBody>
      </p:sp>
    </p:spTree>
    <p:extLst>
      <p:ext uri="{BB962C8B-B14F-4D97-AF65-F5344CB8AC3E}">
        <p14:creationId xmlns:p14="http://schemas.microsoft.com/office/powerpoint/2010/main" val="169689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vladimir kus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1789" y="1285263"/>
            <a:ext cx="5602906" cy="44729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vladimir k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768" y="1104899"/>
            <a:ext cx="4833713" cy="483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6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7701"/>
            <a:ext cx="8229600" cy="1143000"/>
          </a:xfrm>
        </p:spPr>
        <p:txBody>
          <a:bodyPr/>
          <a:lstStyle/>
          <a:p>
            <a:r>
              <a:rPr lang="en-US" u="sng" dirty="0"/>
              <a:t>Surrealism</a:t>
            </a:r>
          </a:p>
        </p:txBody>
      </p:sp>
      <p:sp>
        <p:nvSpPr>
          <p:cNvPr id="3" name="Content Placeholder 2"/>
          <p:cNvSpPr>
            <a:spLocks noGrp="1"/>
          </p:cNvSpPr>
          <p:nvPr>
            <p:ph idx="1"/>
          </p:nvPr>
        </p:nvSpPr>
        <p:spPr>
          <a:xfrm>
            <a:off x="1981200" y="1790701"/>
            <a:ext cx="8229600" cy="5059363"/>
          </a:xfrm>
        </p:spPr>
        <p:txBody>
          <a:bodyPr>
            <a:normAutofit/>
          </a:bodyPr>
          <a:lstStyle/>
          <a:p>
            <a:r>
              <a:rPr lang="en-US" sz="2300" dirty="0"/>
              <a:t>1924 - late 1966         (The Great Depression)</a:t>
            </a:r>
          </a:p>
          <a:p>
            <a:r>
              <a:rPr lang="en-US" sz="2300" dirty="0"/>
              <a:t>Avant-garde movement which sought to release the creative potential of the unconscious mind</a:t>
            </a:r>
          </a:p>
          <a:p>
            <a:r>
              <a:rPr lang="en-US" sz="2300" dirty="0"/>
              <a:t>Based off of </a:t>
            </a:r>
            <a:r>
              <a:rPr lang="en-US" sz="2300" dirty="0" err="1"/>
              <a:t>Freudism</a:t>
            </a:r>
            <a:r>
              <a:rPr lang="en-US" sz="2300" dirty="0"/>
              <a:t> (dreams &amp; what they mean)</a:t>
            </a:r>
          </a:p>
          <a:p>
            <a:r>
              <a:rPr lang="en-US" sz="2300" dirty="0"/>
              <a:t>Surrealism used the element of surprise</a:t>
            </a:r>
          </a:p>
          <a:p>
            <a:r>
              <a:rPr lang="en-US" sz="2300" dirty="0"/>
              <a:t>Artists explored dreams as a vivid form of reality</a:t>
            </a:r>
          </a:p>
          <a:p>
            <a:r>
              <a:rPr lang="en-US" sz="2300" dirty="0"/>
              <a:t>Surrealism will make you think about symbolism to be able to explain the art</a:t>
            </a:r>
          </a:p>
          <a:p>
            <a:endParaRPr lang="en-US" dirty="0"/>
          </a:p>
        </p:txBody>
      </p:sp>
    </p:spTree>
    <p:extLst>
      <p:ext uri="{BB962C8B-B14F-4D97-AF65-F5344CB8AC3E}">
        <p14:creationId xmlns:p14="http://schemas.microsoft.com/office/powerpoint/2010/main" val="416201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Leading Artists</a:t>
            </a:r>
          </a:p>
        </p:txBody>
      </p:sp>
      <p:sp>
        <p:nvSpPr>
          <p:cNvPr id="3" name="Content Placeholder 2"/>
          <p:cNvSpPr>
            <a:spLocks noGrp="1"/>
          </p:cNvSpPr>
          <p:nvPr>
            <p:ph idx="1"/>
          </p:nvPr>
        </p:nvSpPr>
        <p:spPr>
          <a:xfrm>
            <a:off x="2592925" y="2213114"/>
            <a:ext cx="8915400" cy="3777622"/>
          </a:xfrm>
        </p:spPr>
        <p:txBody>
          <a:bodyPr>
            <a:normAutofit/>
          </a:bodyPr>
          <a:lstStyle/>
          <a:p>
            <a:r>
              <a:rPr lang="en-US" sz="2400" dirty="0"/>
              <a:t>Salvador Dali</a:t>
            </a:r>
          </a:p>
          <a:p>
            <a:r>
              <a:rPr lang="en-US" sz="2400" dirty="0"/>
              <a:t>René Magritte</a:t>
            </a:r>
          </a:p>
          <a:p>
            <a:r>
              <a:rPr lang="en-US" sz="2400" dirty="0"/>
              <a:t>Max Ernst</a:t>
            </a:r>
          </a:p>
          <a:p>
            <a:r>
              <a:rPr lang="en-US" sz="2400" dirty="0"/>
              <a:t>Vladimir Kush</a:t>
            </a:r>
          </a:p>
        </p:txBody>
      </p:sp>
    </p:spTree>
    <p:extLst>
      <p:ext uri="{BB962C8B-B14F-4D97-AF65-F5344CB8AC3E}">
        <p14:creationId xmlns:p14="http://schemas.microsoft.com/office/powerpoint/2010/main" val="135705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687" y="1289869"/>
            <a:ext cx="8229600" cy="1143000"/>
          </a:xfrm>
        </p:spPr>
        <p:txBody>
          <a:bodyPr/>
          <a:lstStyle/>
          <a:p>
            <a:r>
              <a:rPr lang="en-US" u="sng" dirty="0"/>
              <a:t>Salvador Dali</a:t>
            </a:r>
          </a:p>
        </p:txBody>
      </p:sp>
      <p:pic>
        <p:nvPicPr>
          <p:cNvPr id="1026" name="Picture 2" descr="http://www.greynotgrey.com/blog/wp-content/uploads/2014/04/salvador-dal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152087"/>
            <a:ext cx="1752600" cy="21665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rtanddesigninspiration.com/wp-content/uploads/2013/05/slee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4847" y="898988"/>
            <a:ext cx="3563617" cy="26715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72400" y="3570514"/>
            <a:ext cx="2743200" cy="369332"/>
          </a:xfrm>
          <a:prstGeom prst="rect">
            <a:avLst/>
          </a:prstGeom>
          <a:noFill/>
        </p:spPr>
        <p:txBody>
          <a:bodyPr wrap="square" rtlCol="0">
            <a:spAutoFit/>
          </a:bodyPr>
          <a:lstStyle/>
          <a:p>
            <a:r>
              <a:rPr lang="en-US" i="1" dirty="0"/>
              <a:t>“Sleep”</a:t>
            </a:r>
            <a:r>
              <a:rPr lang="en-US" dirty="0"/>
              <a:t>, 1937</a:t>
            </a:r>
            <a:endParaRPr lang="en-US" i="1" dirty="0"/>
          </a:p>
        </p:txBody>
      </p:sp>
      <p:pic>
        <p:nvPicPr>
          <p:cNvPr id="3" name="Picture 2" descr="http://samui-art-gallery.com/wp-content/themes/catalyst/timthumb.php?src=http://samui-art-gallery.com/wp-content/uploads/2011/10/The-Elephants.gif&amp;h=0&amp;w=580&amp;zc=1&amp;q=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4887" y="3938291"/>
            <a:ext cx="3263534" cy="24476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43800" y="6385944"/>
            <a:ext cx="2438400" cy="646331"/>
          </a:xfrm>
          <a:prstGeom prst="rect">
            <a:avLst/>
          </a:prstGeom>
          <a:noFill/>
        </p:spPr>
        <p:txBody>
          <a:bodyPr wrap="square" rtlCol="0">
            <a:spAutoFit/>
          </a:bodyPr>
          <a:lstStyle/>
          <a:p>
            <a:r>
              <a:rPr lang="en-US" i="1" dirty="0"/>
              <a:t>“The Elephants”,</a:t>
            </a:r>
            <a:r>
              <a:rPr lang="en-US" dirty="0"/>
              <a:t> 1948</a:t>
            </a:r>
            <a:endParaRPr lang="en-US" i="1" dirty="0"/>
          </a:p>
        </p:txBody>
      </p:sp>
      <p:sp>
        <p:nvSpPr>
          <p:cNvPr id="6" name="TextBox 5"/>
          <p:cNvSpPr txBox="1"/>
          <p:nvPr/>
        </p:nvSpPr>
        <p:spPr>
          <a:xfrm>
            <a:off x="6546574" y="415444"/>
            <a:ext cx="3969026" cy="369332"/>
          </a:xfrm>
          <a:prstGeom prst="rect">
            <a:avLst/>
          </a:prstGeom>
          <a:noFill/>
        </p:spPr>
        <p:txBody>
          <a:bodyPr wrap="square" rtlCol="0">
            <a:spAutoFit/>
          </a:bodyPr>
          <a:lstStyle/>
          <a:p>
            <a:r>
              <a:rPr lang="en-US" dirty="0"/>
              <a:t>May 11, 1904 – January 23, 1989</a:t>
            </a:r>
          </a:p>
        </p:txBody>
      </p:sp>
      <p:pic>
        <p:nvPicPr>
          <p:cNvPr id="8" name="Picture 4" descr="http://www.famousartistsgallery.com/large/art/dali-g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0535" y="2591072"/>
            <a:ext cx="4745556" cy="35575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26246" y="6247346"/>
            <a:ext cx="4038600" cy="369332"/>
          </a:xfrm>
          <a:prstGeom prst="rect">
            <a:avLst/>
          </a:prstGeom>
          <a:noFill/>
        </p:spPr>
        <p:txBody>
          <a:bodyPr wrap="square" rtlCol="0">
            <a:spAutoFit/>
          </a:bodyPr>
          <a:lstStyle/>
          <a:p>
            <a:r>
              <a:rPr lang="en-US" i="1" dirty="0"/>
              <a:t>“Gala and the Tigers</a:t>
            </a:r>
            <a:r>
              <a:rPr lang="en-US" dirty="0"/>
              <a:t>”, 1944</a:t>
            </a:r>
            <a:endParaRPr lang="en-US" i="1" dirty="0"/>
          </a:p>
        </p:txBody>
      </p:sp>
    </p:spTree>
    <p:extLst>
      <p:ext uri="{BB962C8B-B14F-4D97-AF65-F5344CB8AC3E}">
        <p14:creationId xmlns:p14="http://schemas.microsoft.com/office/powerpoint/2010/main" val="322960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ineartblogger.com/wp-content/uploads/2012/12/Salvador-Dal%C3%AD-art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321" y="2415065"/>
            <a:ext cx="5638800" cy="42878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67000" y="304801"/>
            <a:ext cx="7772400" cy="584775"/>
          </a:xfrm>
          <a:prstGeom prst="rect">
            <a:avLst/>
          </a:prstGeom>
          <a:noFill/>
        </p:spPr>
        <p:txBody>
          <a:bodyPr wrap="square" rtlCol="0">
            <a:spAutoFit/>
          </a:bodyPr>
          <a:lstStyle/>
          <a:p>
            <a:r>
              <a:rPr lang="en-US" sz="3200" b="1" i="1" dirty="0"/>
              <a:t>“The Persistence of Memory”</a:t>
            </a:r>
            <a:r>
              <a:rPr lang="en-US" sz="3200" b="1" dirty="0"/>
              <a:t>, 1931</a:t>
            </a:r>
            <a:endParaRPr lang="en-US" sz="3200" b="1" i="1" dirty="0"/>
          </a:p>
        </p:txBody>
      </p:sp>
      <p:sp>
        <p:nvSpPr>
          <p:cNvPr id="6" name="TextBox 5"/>
          <p:cNvSpPr txBox="1"/>
          <p:nvPr/>
        </p:nvSpPr>
        <p:spPr>
          <a:xfrm>
            <a:off x="1801639" y="990601"/>
            <a:ext cx="9992795" cy="1323439"/>
          </a:xfrm>
          <a:prstGeom prst="rect">
            <a:avLst/>
          </a:prstGeom>
          <a:noFill/>
        </p:spPr>
        <p:txBody>
          <a:bodyPr wrap="square" rtlCol="0">
            <a:spAutoFit/>
          </a:bodyPr>
          <a:lstStyle/>
          <a:p>
            <a:r>
              <a:rPr lang="en-US" sz="2000" dirty="0"/>
              <a:t>This painting of soft, melting pocket watches is interpreted as the watches </a:t>
            </a:r>
          </a:p>
          <a:p>
            <a:r>
              <a:rPr lang="en-US" sz="2000" dirty="0"/>
              <a:t>are a rejection of the assumption that time is rigid or deterministic.</a:t>
            </a:r>
          </a:p>
          <a:p>
            <a:r>
              <a:rPr lang="en-US" sz="2000" dirty="0"/>
              <a:t>This idea is supported by other images shown in the painting, such as the </a:t>
            </a:r>
          </a:p>
          <a:p>
            <a:r>
              <a:rPr lang="en-US" sz="2000" dirty="0"/>
              <a:t>expanding landscape and other limp watches shown being devoured by ants.</a:t>
            </a:r>
          </a:p>
        </p:txBody>
      </p:sp>
    </p:spTree>
    <p:extLst>
      <p:ext uri="{BB962C8B-B14F-4D97-AF65-F5344CB8AC3E}">
        <p14:creationId xmlns:p14="http://schemas.microsoft.com/office/powerpoint/2010/main" val="106180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09"/>
            <a:ext cx="8229600" cy="1143000"/>
          </a:xfrm>
        </p:spPr>
        <p:txBody>
          <a:bodyPr>
            <a:normAutofit/>
          </a:bodyPr>
          <a:lstStyle/>
          <a:p>
            <a:r>
              <a:rPr lang="en-US" sz="4900" u="sng" dirty="0"/>
              <a:t>René Magritte</a:t>
            </a:r>
            <a:endParaRPr lang="en-US" dirty="0"/>
          </a:p>
        </p:txBody>
      </p:sp>
      <p:pic>
        <p:nvPicPr>
          <p:cNvPr id="2050" name="Picture 2" descr="http://www.artfinding.com/images/biographie/67199/Rene-Magritte%C2%A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0175" y="941324"/>
            <a:ext cx="2274605" cy="16225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enemagritte.org/images/paintings/the-treachery-of-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6905" y="3748341"/>
            <a:ext cx="3758305" cy="26773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47402" y="1984226"/>
            <a:ext cx="2832651" cy="646331"/>
          </a:xfrm>
          <a:prstGeom prst="rect">
            <a:avLst/>
          </a:prstGeom>
          <a:noFill/>
        </p:spPr>
        <p:txBody>
          <a:bodyPr wrap="square" rtlCol="0">
            <a:spAutoFit/>
          </a:bodyPr>
          <a:lstStyle/>
          <a:p>
            <a:r>
              <a:rPr lang="en-US" dirty="0"/>
              <a:t>November 21, 1898 – August 15, 1967 </a:t>
            </a:r>
          </a:p>
        </p:txBody>
      </p:sp>
      <p:sp>
        <p:nvSpPr>
          <p:cNvPr id="6" name="TextBox 5"/>
          <p:cNvSpPr txBox="1"/>
          <p:nvPr/>
        </p:nvSpPr>
        <p:spPr>
          <a:xfrm>
            <a:off x="6697257" y="6455243"/>
            <a:ext cx="4527334" cy="369332"/>
          </a:xfrm>
          <a:prstGeom prst="rect">
            <a:avLst/>
          </a:prstGeom>
          <a:noFill/>
        </p:spPr>
        <p:txBody>
          <a:bodyPr wrap="square" rtlCol="0">
            <a:spAutoFit/>
          </a:bodyPr>
          <a:lstStyle/>
          <a:p>
            <a:r>
              <a:rPr lang="en-US" i="1" dirty="0"/>
              <a:t>“The Treachery of Images”,</a:t>
            </a:r>
            <a:r>
              <a:rPr lang="en-US" dirty="0"/>
              <a:t> 1928-29</a:t>
            </a:r>
            <a:endParaRPr lang="en-US" i="1" dirty="0"/>
          </a:p>
        </p:txBody>
      </p:sp>
      <p:pic>
        <p:nvPicPr>
          <p:cNvPr id="2056" name="Picture 8" descr="http://upload.wikimedia.org/wikipedia/en/5/59/The_Human_Condition_19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4879" y="228600"/>
            <a:ext cx="2249978"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924800" y="3276601"/>
            <a:ext cx="2895600" cy="584775"/>
          </a:xfrm>
          <a:prstGeom prst="rect">
            <a:avLst/>
          </a:prstGeom>
          <a:noFill/>
        </p:spPr>
        <p:txBody>
          <a:bodyPr wrap="square" rtlCol="0">
            <a:spAutoFit/>
          </a:bodyPr>
          <a:lstStyle/>
          <a:p>
            <a:r>
              <a:rPr lang="en-US" sz="1600" i="1" dirty="0"/>
              <a:t>“The Human Condition”</a:t>
            </a:r>
            <a:r>
              <a:rPr lang="en-US" sz="1600" dirty="0"/>
              <a:t>, 1935</a:t>
            </a:r>
            <a:endParaRPr lang="en-US" sz="1600" i="1" dirty="0"/>
          </a:p>
        </p:txBody>
      </p:sp>
      <p:pic>
        <p:nvPicPr>
          <p:cNvPr id="2058" name="Picture 10" descr="http://www.renemagritte.org/images/paintings/golcond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9318" y="2916486"/>
            <a:ext cx="4804410" cy="34667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14601" y="6425696"/>
            <a:ext cx="3352800" cy="369332"/>
          </a:xfrm>
          <a:prstGeom prst="rect">
            <a:avLst/>
          </a:prstGeom>
          <a:noFill/>
        </p:spPr>
        <p:txBody>
          <a:bodyPr wrap="square" rtlCol="0">
            <a:spAutoFit/>
          </a:bodyPr>
          <a:lstStyle/>
          <a:p>
            <a:r>
              <a:rPr lang="en-US" dirty="0"/>
              <a:t>“Golconda”</a:t>
            </a:r>
            <a:r>
              <a:rPr lang="en-US" i="1" dirty="0"/>
              <a:t>, 1953</a:t>
            </a:r>
          </a:p>
        </p:txBody>
      </p:sp>
    </p:spTree>
    <p:extLst>
      <p:ext uri="{BB962C8B-B14F-4D97-AF65-F5344CB8AC3E}">
        <p14:creationId xmlns:p14="http://schemas.microsoft.com/office/powerpoint/2010/main" val="122866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2078825" y="152401"/>
            <a:ext cx="8229600" cy="646331"/>
          </a:xfrm>
          <a:prstGeom prst="rect">
            <a:avLst/>
          </a:prstGeom>
          <a:noFill/>
        </p:spPr>
        <p:txBody>
          <a:bodyPr wrap="square" rtlCol="0">
            <a:spAutoFit/>
          </a:bodyPr>
          <a:lstStyle/>
          <a:p>
            <a:r>
              <a:rPr lang="en-US" i="1" dirty="0"/>
              <a:t>“The Son of Man”, </a:t>
            </a:r>
            <a:r>
              <a:rPr lang="en-US" dirty="0"/>
              <a:t>1946</a:t>
            </a:r>
            <a:endParaRPr lang="en-US" i="1" dirty="0"/>
          </a:p>
        </p:txBody>
      </p:sp>
      <p:sp>
        <p:nvSpPr>
          <p:cNvPr id="6" name="TextBox 5"/>
          <p:cNvSpPr txBox="1"/>
          <p:nvPr/>
        </p:nvSpPr>
        <p:spPr>
          <a:xfrm>
            <a:off x="1676400" y="854798"/>
            <a:ext cx="5758070" cy="5940088"/>
          </a:xfrm>
          <a:prstGeom prst="rect">
            <a:avLst/>
          </a:prstGeom>
          <a:noFill/>
        </p:spPr>
        <p:txBody>
          <a:bodyPr wrap="square" rtlCol="0">
            <a:spAutoFit/>
          </a:bodyPr>
          <a:lstStyle/>
          <a:p>
            <a:r>
              <a:rPr lang="en-US" dirty="0"/>
              <a:t>Magritte painted it as a self-portrait. The painting consists of a man in an overcoat and a bowler hat standing in front of a low wall, beyond which is the sea and a cloudy sky. The man's face is largely obscured by a hovering green apple. However, the man's eyes can be seen peeking over the edge of the apple. Another subtle feature is that the man's left arm appears to bend backwards at the elbow.</a:t>
            </a:r>
          </a:p>
          <a:p>
            <a:endParaRPr lang="en-US" sz="1600" dirty="0"/>
          </a:p>
          <a:p>
            <a:r>
              <a:rPr lang="en-US" sz="1600" dirty="0"/>
              <a:t>About the painting, Magritte said:</a:t>
            </a:r>
          </a:p>
          <a:p>
            <a:r>
              <a:rPr lang="en-US" sz="1600" i="1" dirty="0"/>
              <a:t>“At least it hides the face partly. Well, so you have the apparent face, the apple, hiding the visible but hidden, the face of the person. It's something that happens constantly. Everything we see hides another thing, we always want to see what is hidden by what we see. There is an interest in that which is hidden and which the visible does not show us. This interest can take the form of a quite intense feeling, a sort of conflict, one might say, between the visible that is hidden and the visible that is present.”</a:t>
            </a:r>
          </a:p>
          <a:p>
            <a:endParaRPr lang="en-US" sz="1600" i="1" dirty="0"/>
          </a:p>
          <a:p>
            <a:r>
              <a:rPr lang="en-US" sz="1000" dirty="0"/>
              <a:t>http://en.wikipedia.org/wiki/The_Son_of_Man</a:t>
            </a:r>
          </a:p>
        </p:txBody>
      </p:sp>
      <p:pic>
        <p:nvPicPr>
          <p:cNvPr id="5122" name="Picture 2" descr="http://upload.wikimedia.org/wikipedia/en/e/e5/Magritte_TheSonOf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331" y="642763"/>
            <a:ext cx="406467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9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461" y="708581"/>
            <a:ext cx="8229600" cy="1143000"/>
          </a:xfrm>
        </p:spPr>
        <p:txBody>
          <a:bodyPr/>
          <a:lstStyle/>
          <a:p>
            <a:r>
              <a:rPr lang="en-US" u="sng" dirty="0"/>
              <a:t>Max Ernst</a:t>
            </a:r>
          </a:p>
        </p:txBody>
      </p:sp>
      <p:sp>
        <p:nvSpPr>
          <p:cNvPr id="4" name="AutoShape 2" descr="Image result for max ernst"/>
          <p:cNvSpPr>
            <a:spLocks noChangeAspect="1" noChangeArrowheads="1"/>
          </p:cNvSpPr>
          <p:nvPr/>
        </p:nvSpPr>
        <p:spPr bwMode="auto">
          <a:xfrm>
            <a:off x="1679576" y="-846138"/>
            <a:ext cx="1304925"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max ernst"/>
          <p:cNvSpPr>
            <a:spLocks noChangeAspect="1" noChangeArrowheads="1"/>
          </p:cNvSpPr>
          <p:nvPr/>
        </p:nvSpPr>
        <p:spPr bwMode="auto">
          <a:xfrm>
            <a:off x="1831976" y="-693738"/>
            <a:ext cx="1304925"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2" name="Picture 6" descr="http://fantasticvisions.net/files/2013/01/Max-Ernst-1964-300x402.jpg?8bd2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497" y="158945"/>
            <a:ext cx="1676353" cy="22463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80431" y="219520"/>
            <a:ext cx="3048000" cy="369332"/>
          </a:xfrm>
          <a:prstGeom prst="rect">
            <a:avLst/>
          </a:prstGeom>
          <a:noFill/>
        </p:spPr>
        <p:txBody>
          <a:bodyPr wrap="square" rtlCol="0">
            <a:spAutoFit/>
          </a:bodyPr>
          <a:lstStyle/>
          <a:p>
            <a:r>
              <a:rPr lang="en-US" dirty="0"/>
              <a:t>April 2, 1891 – April 1, 1976</a:t>
            </a:r>
          </a:p>
        </p:txBody>
      </p:sp>
      <p:pic>
        <p:nvPicPr>
          <p:cNvPr id="4104" name="Picture 8" descr="http://upload.wikimedia.org/wikipedia/en/d/db/L%27Ange_du_Foye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347" y="2590801"/>
            <a:ext cx="4596910" cy="35351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45348" y="6172200"/>
            <a:ext cx="2743200" cy="369332"/>
          </a:xfrm>
          <a:prstGeom prst="rect">
            <a:avLst/>
          </a:prstGeom>
          <a:noFill/>
        </p:spPr>
        <p:txBody>
          <a:bodyPr wrap="square" rtlCol="0">
            <a:spAutoFit/>
          </a:bodyPr>
          <a:lstStyle/>
          <a:p>
            <a:r>
              <a:rPr lang="en-US" i="1" dirty="0" err="1"/>
              <a:t>L'Ange</a:t>
            </a:r>
            <a:r>
              <a:rPr lang="en-US" i="1" dirty="0"/>
              <a:t> du Foyer, 1937</a:t>
            </a:r>
          </a:p>
        </p:txBody>
      </p:sp>
      <p:pic>
        <p:nvPicPr>
          <p:cNvPr id="4106" name="Picture 10" descr="http://upload.wikimedia.org/wikipedia/en/4/4c/Ubu_Imperat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0036" y="1362520"/>
            <a:ext cx="3673564" cy="46034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62334" y="6125410"/>
            <a:ext cx="3276600" cy="369332"/>
          </a:xfrm>
          <a:prstGeom prst="rect">
            <a:avLst/>
          </a:prstGeom>
          <a:noFill/>
        </p:spPr>
        <p:txBody>
          <a:bodyPr wrap="square" rtlCol="0">
            <a:spAutoFit/>
          </a:bodyPr>
          <a:lstStyle/>
          <a:p>
            <a:r>
              <a:rPr lang="en-US" i="1" dirty="0"/>
              <a:t>“</a:t>
            </a:r>
            <a:r>
              <a:rPr lang="en-US" i="1" dirty="0" err="1"/>
              <a:t>Ubu</a:t>
            </a:r>
            <a:r>
              <a:rPr lang="en-US" i="1" dirty="0"/>
              <a:t> Imperator”</a:t>
            </a:r>
            <a:r>
              <a:rPr lang="en-US" dirty="0"/>
              <a:t>, 1923</a:t>
            </a:r>
            <a:endParaRPr lang="en-US" i="1" dirty="0"/>
          </a:p>
        </p:txBody>
      </p:sp>
    </p:spTree>
    <p:extLst>
      <p:ext uri="{BB962C8B-B14F-4D97-AF65-F5344CB8AC3E}">
        <p14:creationId xmlns:p14="http://schemas.microsoft.com/office/powerpoint/2010/main" val="390355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9669" y="387911"/>
            <a:ext cx="6791935" cy="1280890"/>
          </a:xfrm>
        </p:spPr>
        <p:txBody>
          <a:bodyPr/>
          <a:lstStyle/>
          <a:p>
            <a:r>
              <a:rPr lang="en-US" u="sng" dirty="0"/>
              <a:t>Vladimir Kush</a:t>
            </a:r>
          </a:p>
        </p:txBody>
      </p:sp>
      <p:pic>
        <p:nvPicPr>
          <p:cNvPr id="1026" name="Picture 2" descr="Image result for vladimir kus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76975" y="1668801"/>
            <a:ext cx="5317856" cy="46088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62261" y="6334539"/>
            <a:ext cx="5342351" cy="369332"/>
          </a:xfrm>
          <a:prstGeom prst="rect">
            <a:avLst/>
          </a:prstGeom>
          <a:noFill/>
        </p:spPr>
        <p:txBody>
          <a:bodyPr wrap="square" rtlCol="0">
            <a:spAutoFit/>
          </a:bodyPr>
          <a:lstStyle/>
          <a:p>
            <a:r>
              <a:rPr lang="en-US" dirty="0"/>
              <a:t>African Sonata</a:t>
            </a:r>
          </a:p>
        </p:txBody>
      </p:sp>
      <p:pic>
        <p:nvPicPr>
          <p:cNvPr id="1028" name="Picture 4"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179" y="140676"/>
            <a:ext cx="2297429" cy="2412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vladimir kush sun eg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443" y="2696677"/>
            <a:ext cx="4568759" cy="382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79887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2891</TotalTime>
  <Words>783</Words>
  <Application>Microsoft Office PowerPoint</Application>
  <PresentationFormat>Widescreen</PresentationFormat>
  <Paragraphs>71</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Wisp</vt:lpstr>
      <vt:lpstr>Surrealism</vt:lpstr>
      <vt:lpstr>Surrealism</vt:lpstr>
      <vt:lpstr>Leading Artists</vt:lpstr>
      <vt:lpstr>Salvador Dali</vt:lpstr>
      <vt:lpstr>PowerPoint Presentation</vt:lpstr>
      <vt:lpstr>René Magritte</vt:lpstr>
      <vt:lpstr>“The Son of Man”, 1946</vt:lpstr>
      <vt:lpstr>Max Ernst</vt:lpstr>
      <vt:lpstr>Vladimir Kush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Surrealism</dc:title>
  <dc:creator>Kolendowicz, Jennifer</dc:creator>
  <cp:lastModifiedBy>Senick, Brina</cp:lastModifiedBy>
  <cp:revision>3</cp:revision>
  <dcterms:created xsi:type="dcterms:W3CDTF">2016-11-01T16:15:36Z</dcterms:created>
  <dcterms:modified xsi:type="dcterms:W3CDTF">2017-11-06T15:27:35Z</dcterms:modified>
</cp:coreProperties>
</file>