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57" d="100"/>
          <a:sy n="57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40F7F-2F09-4AA0-B7C3-958A13C02565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B7C6CB5-6CB1-4B10-A30D-331199245715}">
      <dgm:prSet/>
      <dgm:spPr/>
      <dgm:t>
        <a:bodyPr/>
        <a:lstStyle/>
        <a:p>
          <a:r>
            <a:rPr lang="en-US" baseline="0"/>
            <a:t>In addition to the three summative grades for completion of EACH separate artwork, we will be mounting the final three artworks onto one paper to create a unified whole piece showing a series of artworks.</a:t>
          </a:r>
          <a:endParaRPr lang="en-US"/>
        </a:p>
      </dgm:t>
    </dgm:pt>
    <dgm:pt modelId="{AB226EB6-8CF3-459C-A1FF-A643774C924C}" type="parTrans" cxnId="{00EC82AB-BBDE-48B2-8507-CBBC4DD2941E}">
      <dgm:prSet/>
      <dgm:spPr/>
      <dgm:t>
        <a:bodyPr/>
        <a:lstStyle/>
        <a:p>
          <a:endParaRPr lang="en-US"/>
        </a:p>
      </dgm:t>
    </dgm:pt>
    <dgm:pt modelId="{584CEC4B-B48F-4B72-97E1-D133115BD30E}" type="sibTrans" cxnId="{00EC82AB-BBDE-48B2-8507-CBBC4DD2941E}">
      <dgm:prSet/>
      <dgm:spPr/>
      <dgm:t>
        <a:bodyPr/>
        <a:lstStyle/>
        <a:p>
          <a:endParaRPr lang="en-US"/>
        </a:p>
      </dgm:t>
    </dgm:pt>
    <dgm:pt modelId="{35F2A8B8-A5B3-4C39-A05A-7E0951CCECCB}">
      <dgm:prSet/>
      <dgm:spPr/>
      <dgm:t>
        <a:bodyPr/>
        <a:lstStyle/>
        <a:p>
          <a:r>
            <a:rPr lang="en-US" baseline="0" dirty="0"/>
            <a:t>This will also become a summative </a:t>
          </a:r>
          <a:r>
            <a:rPr lang="en-US" baseline="0"/>
            <a:t>grade.</a:t>
          </a:r>
        </a:p>
        <a:p>
          <a:endParaRPr lang="en-US" baseline="0" dirty="0"/>
        </a:p>
        <a:p>
          <a:r>
            <a:rPr lang="en-US" baseline="0" dirty="0"/>
            <a:t>Ask Mrs. Milito for assistance in finding and mounting the paper.</a:t>
          </a:r>
          <a:endParaRPr lang="en-US" dirty="0"/>
        </a:p>
      </dgm:t>
    </dgm:pt>
    <dgm:pt modelId="{568E49A9-8E6C-4A8B-A351-D65E837ED508}" type="parTrans" cxnId="{749E0184-8ADB-4489-A6D9-3158B1BD170C}">
      <dgm:prSet/>
      <dgm:spPr/>
      <dgm:t>
        <a:bodyPr/>
        <a:lstStyle/>
        <a:p>
          <a:endParaRPr lang="en-US"/>
        </a:p>
      </dgm:t>
    </dgm:pt>
    <dgm:pt modelId="{899F645A-3707-4FDA-8ECD-826A7672085F}" type="sibTrans" cxnId="{749E0184-8ADB-4489-A6D9-3158B1BD170C}">
      <dgm:prSet/>
      <dgm:spPr/>
      <dgm:t>
        <a:bodyPr/>
        <a:lstStyle/>
        <a:p>
          <a:endParaRPr lang="en-US"/>
        </a:p>
      </dgm:t>
    </dgm:pt>
    <dgm:pt modelId="{7AC07CE0-12FE-4564-85ED-5E81D4E2FA1F}" type="pres">
      <dgm:prSet presAssocID="{0A640F7F-2F09-4AA0-B7C3-958A13C02565}" presName="Name0" presStyleCnt="0">
        <dgm:presLayoutVars>
          <dgm:dir/>
          <dgm:resizeHandles val="exact"/>
        </dgm:presLayoutVars>
      </dgm:prSet>
      <dgm:spPr/>
    </dgm:pt>
    <dgm:pt modelId="{A96BD055-6C11-4546-87BD-11B7A98823FF}" type="pres">
      <dgm:prSet presAssocID="{CB7C6CB5-6CB1-4B10-A30D-331199245715}" presName="node" presStyleLbl="node1" presStyleIdx="0" presStyleCnt="2">
        <dgm:presLayoutVars>
          <dgm:bulletEnabled val="1"/>
        </dgm:presLayoutVars>
      </dgm:prSet>
      <dgm:spPr/>
    </dgm:pt>
    <dgm:pt modelId="{09283041-763F-48F0-9F4A-DBB25ED3894E}" type="pres">
      <dgm:prSet presAssocID="{584CEC4B-B48F-4B72-97E1-D133115BD30E}" presName="sibTrans" presStyleLbl="sibTrans1D1" presStyleIdx="0" presStyleCnt="1"/>
      <dgm:spPr/>
    </dgm:pt>
    <dgm:pt modelId="{80AAB8F5-D0A4-459F-8312-BA8276984226}" type="pres">
      <dgm:prSet presAssocID="{584CEC4B-B48F-4B72-97E1-D133115BD30E}" presName="connectorText" presStyleLbl="sibTrans1D1" presStyleIdx="0" presStyleCnt="1"/>
      <dgm:spPr/>
    </dgm:pt>
    <dgm:pt modelId="{E0C6ECDA-D61F-4D1F-990E-4244AC6EF02B}" type="pres">
      <dgm:prSet presAssocID="{35F2A8B8-A5B3-4C39-A05A-7E0951CCECCB}" presName="node" presStyleLbl="node1" presStyleIdx="1" presStyleCnt="2">
        <dgm:presLayoutVars>
          <dgm:bulletEnabled val="1"/>
        </dgm:presLayoutVars>
      </dgm:prSet>
      <dgm:spPr/>
    </dgm:pt>
  </dgm:ptLst>
  <dgm:cxnLst>
    <dgm:cxn modelId="{4C271817-6BFD-4318-92FB-B74346A90F3D}" type="presOf" srcId="{35F2A8B8-A5B3-4C39-A05A-7E0951CCECCB}" destId="{E0C6ECDA-D61F-4D1F-990E-4244AC6EF02B}" srcOrd="0" destOrd="0" presId="urn:microsoft.com/office/officeart/2016/7/layout/RepeatingBendingProcessNew"/>
    <dgm:cxn modelId="{9E4D6762-4016-4911-A058-891633716361}" type="presOf" srcId="{584CEC4B-B48F-4B72-97E1-D133115BD30E}" destId="{80AAB8F5-D0A4-459F-8312-BA8276984226}" srcOrd="1" destOrd="0" presId="urn:microsoft.com/office/officeart/2016/7/layout/RepeatingBendingProcessNew"/>
    <dgm:cxn modelId="{DF39037A-52EC-4611-AC69-10724A3E45FD}" type="presOf" srcId="{CB7C6CB5-6CB1-4B10-A30D-331199245715}" destId="{A96BD055-6C11-4546-87BD-11B7A98823FF}" srcOrd="0" destOrd="0" presId="urn:microsoft.com/office/officeart/2016/7/layout/RepeatingBendingProcessNew"/>
    <dgm:cxn modelId="{749E0184-8ADB-4489-A6D9-3158B1BD170C}" srcId="{0A640F7F-2F09-4AA0-B7C3-958A13C02565}" destId="{35F2A8B8-A5B3-4C39-A05A-7E0951CCECCB}" srcOrd="1" destOrd="0" parTransId="{568E49A9-8E6C-4A8B-A351-D65E837ED508}" sibTransId="{899F645A-3707-4FDA-8ECD-826A7672085F}"/>
    <dgm:cxn modelId="{00EC82AB-BBDE-48B2-8507-CBBC4DD2941E}" srcId="{0A640F7F-2F09-4AA0-B7C3-958A13C02565}" destId="{CB7C6CB5-6CB1-4B10-A30D-331199245715}" srcOrd="0" destOrd="0" parTransId="{AB226EB6-8CF3-459C-A1FF-A643774C924C}" sibTransId="{584CEC4B-B48F-4B72-97E1-D133115BD30E}"/>
    <dgm:cxn modelId="{B2A250D4-AD73-47CF-8FAC-57929788FB08}" type="presOf" srcId="{0A640F7F-2F09-4AA0-B7C3-958A13C02565}" destId="{7AC07CE0-12FE-4564-85ED-5E81D4E2FA1F}" srcOrd="0" destOrd="0" presId="urn:microsoft.com/office/officeart/2016/7/layout/RepeatingBendingProcessNew"/>
    <dgm:cxn modelId="{A8A1D4E7-EC85-4C9D-855C-D55C431D50C0}" type="presOf" srcId="{584CEC4B-B48F-4B72-97E1-D133115BD30E}" destId="{09283041-763F-48F0-9F4A-DBB25ED3894E}" srcOrd="0" destOrd="0" presId="urn:microsoft.com/office/officeart/2016/7/layout/RepeatingBendingProcessNew"/>
    <dgm:cxn modelId="{A8E0E2A4-788D-4DE3-9CFA-73F1361D93E0}" type="presParOf" srcId="{7AC07CE0-12FE-4564-85ED-5E81D4E2FA1F}" destId="{A96BD055-6C11-4546-87BD-11B7A98823FF}" srcOrd="0" destOrd="0" presId="urn:microsoft.com/office/officeart/2016/7/layout/RepeatingBendingProcessNew"/>
    <dgm:cxn modelId="{D687340C-1B3A-433C-AF83-1D7DBA4BA4C8}" type="presParOf" srcId="{7AC07CE0-12FE-4564-85ED-5E81D4E2FA1F}" destId="{09283041-763F-48F0-9F4A-DBB25ED3894E}" srcOrd="1" destOrd="0" presId="urn:microsoft.com/office/officeart/2016/7/layout/RepeatingBendingProcessNew"/>
    <dgm:cxn modelId="{0E8ED37E-955B-456C-912D-686BC6752E04}" type="presParOf" srcId="{09283041-763F-48F0-9F4A-DBB25ED3894E}" destId="{80AAB8F5-D0A4-459F-8312-BA8276984226}" srcOrd="0" destOrd="0" presId="urn:microsoft.com/office/officeart/2016/7/layout/RepeatingBendingProcessNew"/>
    <dgm:cxn modelId="{D50F81DF-BBD0-43E6-8A75-0F87560B30E5}" type="presParOf" srcId="{7AC07CE0-12FE-4564-85ED-5E81D4E2FA1F}" destId="{E0C6ECDA-D61F-4D1F-990E-4244AC6EF02B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83041-763F-48F0-9F4A-DBB25ED3894E}">
      <dsp:nvSpPr>
        <dsp:cNvPr id="0" name=""/>
        <dsp:cNvSpPr/>
      </dsp:nvSpPr>
      <dsp:spPr>
        <a:xfrm>
          <a:off x="4303878" y="1744980"/>
          <a:ext cx="959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9242" y="4572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58753" y="1785750"/>
        <a:ext cx="49492" cy="9898"/>
      </dsp:txXfrm>
    </dsp:sp>
    <dsp:sp modelId="{A96BD055-6C11-4546-87BD-11B7A98823FF}">
      <dsp:nvSpPr>
        <dsp:cNvPr id="0" name=""/>
        <dsp:cNvSpPr/>
      </dsp:nvSpPr>
      <dsp:spPr>
        <a:xfrm>
          <a:off x="2015" y="499601"/>
          <a:ext cx="4303662" cy="25821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883" tIns="221359" rIns="210883" bIns="22135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/>
            <a:t>In addition to the three summative grades for completion of EACH separate artwork, we will be mounting the final three artworks onto one paper to create a unified whole piece showing a series of artworks.</a:t>
          </a:r>
          <a:endParaRPr lang="en-US" sz="2100" kern="1200"/>
        </a:p>
      </dsp:txBody>
      <dsp:txXfrm>
        <a:off x="2015" y="499601"/>
        <a:ext cx="4303662" cy="2582197"/>
      </dsp:txXfrm>
    </dsp:sp>
    <dsp:sp modelId="{E0C6ECDA-D61F-4D1F-990E-4244AC6EF02B}">
      <dsp:nvSpPr>
        <dsp:cNvPr id="0" name=""/>
        <dsp:cNvSpPr/>
      </dsp:nvSpPr>
      <dsp:spPr>
        <a:xfrm>
          <a:off x="5295521" y="499601"/>
          <a:ext cx="4303662" cy="25821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883" tIns="221359" rIns="210883" bIns="22135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This will also become a summative </a:t>
          </a:r>
          <a:r>
            <a:rPr lang="en-US" sz="2100" kern="1200" baseline="0"/>
            <a:t>grade.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baseline="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Ask Mrs. Milito for assistance in finding and mounting the paper.</a:t>
          </a:r>
          <a:endParaRPr lang="en-US" sz="2100" kern="1200" dirty="0"/>
        </a:p>
      </dsp:txBody>
      <dsp:txXfrm>
        <a:off x="5295521" y="499601"/>
        <a:ext cx="4303662" cy="2582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Studio Honors</a:t>
            </a:r>
          </a:p>
          <a:p>
            <a:r>
              <a:rPr lang="en-US" dirty="0"/>
              <a:t>Senick</a:t>
            </a:r>
          </a:p>
        </p:txBody>
      </p:sp>
    </p:spTree>
    <p:extLst>
      <p:ext uri="{BB962C8B-B14F-4D97-AF65-F5344CB8AC3E}">
        <p14:creationId xmlns:p14="http://schemas.microsoft.com/office/powerpoint/2010/main" val="212536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lightness or darkness of an object</a:t>
            </a:r>
          </a:p>
          <a:p>
            <a:endParaRPr lang="en-US" sz="2400" dirty="0"/>
          </a:p>
          <a:p>
            <a:r>
              <a:rPr lang="en-US" sz="2400" dirty="0"/>
              <a:t>Value can be shown in many ways</a:t>
            </a:r>
          </a:p>
          <a:p>
            <a:pPr lvl="1"/>
            <a:r>
              <a:rPr lang="en-US" sz="2400" dirty="0"/>
              <a:t>Hatching, Cross-Hatching, Blending, Stippling</a:t>
            </a:r>
          </a:p>
          <a:p>
            <a:pPr lvl="1"/>
            <a:r>
              <a:rPr lang="en-US" sz="2400" dirty="0"/>
              <a:t>Squiggles, Zig-Zags, </a:t>
            </a:r>
            <a:r>
              <a:rPr lang="en-US" sz="2400" dirty="0" err="1"/>
              <a:t>Cirlces</a:t>
            </a:r>
            <a:endParaRPr lang="en-US" sz="2400" dirty="0"/>
          </a:p>
          <a:p>
            <a:r>
              <a:rPr lang="en-US" sz="2400" dirty="0"/>
              <a:t>Value scales are often used to show a range of values</a:t>
            </a:r>
          </a:p>
        </p:txBody>
      </p:sp>
    </p:spTree>
    <p:extLst>
      <p:ext uri="{BB962C8B-B14F-4D97-AF65-F5344CB8AC3E}">
        <p14:creationId xmlns:p14="http://schemas.microsoft.com/office/powerpoint/2010/main" val="378467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Project…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 three separate parts</a:t>
            </a:r>
          </a:p>
          <a:p>
            <a:pPr lvl="1"/>
            <a:r>
              <a:rPr lang="en-US" sz="2400" dirty="0"/>
              <a:t>Each part will be a Summative grade</a:t>
            </a:r>
          </a:p>
          <a:p>
            <a:r>
              <a:rPr lang="en-US" sz="2400" dirty="0"/>
              <a:t>The three parts will become a series </a:t>
            </a:r>
          </a:p>
          <a:p>
            <a:pPr lvl="1"/>
            <a:r>
              <a:rPr lang="en-US" sz="2400" dirty="0"/>
              <a:t>The entire project will be a Summative Grade</a:t>
            </a:r>
          </a:p>
        </p:txBody>
      </p:sp>
    </p:spTree>
    <p:extLst>
      <p:ext uri="{BB962C8B-B14F-4D97-AF65-F5344CB8AC3E}">
        <p14:creationId xmlns:p14="http://schemas.microsoft.com/office/powerpoint/2010/main" val="75831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024D02-87BB-4538-BB35-BD297D94ED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-1" b="14540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 title="Side bar">
            <a:extLst>
              <a:ext uri="{FF2B5EF4-FFF2-40B4-BE49-F238E27FC236}">
                <a16:creationId xmlns:a16="http://schemas.microsoft.com/office/drawing/2014/main" id="{673DA661-0AB2-4196-A6A3-7A92321CCB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Part I – Black on White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824" y="1573306"/>
            <a:ext cx="6176776" cy="497541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White paper with addition of black values.</a:t>
            </a:r>
          </a:p>
          <a:p>
            <a:pPr lvl="1"/>
            <a:r>
              <a:rPr lang="en-US" sz="2400" dirty="0"/>
              <a:t>This is what you already do!!</a:t>
            </a:r>
          </a:p>
          <a:p>
            <a:r>
              <a:rPr lang="en-US" sz="2400" dirty="0"/>
              <a:t>Use whichever value shading technique you prefer</a:t>
            </a:r>
          </a:p>
          <a:p>
            <a:pPr lvl="1"/>
            <a:r>
              <a:rPr lang="en-US" sz="2400" dirty="0"/>
              <a:t>Use the pencils 2H – 6B along with the charcoal pencils and even the white pencils in the back of the room in the drawer.</a:t>
            </a:r>
          </a:p>
          <a:p>
            <a:r>
              <a:rPr lang="en-US" sz="2400" dirty="0"/>
              <a:t>Settle on a pose for the mannequin and put it near the window for good lighting! </a:t>
            </a:r>
          </a:p>
          <a:p>
            <a:pPr lvl="1"/>
            <a:r>
              <a:rPr lang="en-US" sz="2400" dirty="0"/>
              <a:t>If you can’t decide on a pose, maybe AP or Mr. Johnson can help… make it INTERESTING, not BORING!</a:t>
            </a:r>
          </a:p>
        </p:txBody>
      </p:sp>
    </p:spTree>
    <p:extLst>
      <p:ext uri="{BB962C8B-B14F-4D97-AF65-F5344CB8AC3E}">
        <p14:creationId xmlns:p14="http://schemas.microsoft.com/office/powerpoint/2010/main" val="2362242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F7DD9D-228D-4B97-A6AC-6D8FB20426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title="Side bar">
            <a:extLst>
              <a:ext uri="{FF2B5EF4-FFF2-40B4-BE49-F238E27FC236}">
                <a16:creationId xmlns:a16="http://schemas.microsoft.com/office/drawing/2014/main" id="{2AE37DBE-5576-4E27-97C0-75925347A2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93" r="7131"/>
          <a:stretch/>
        </p:blipFill>
        <p:spPr>
          <a:xfrm>
            <a:off x="7589854" y="10"/>
            <a:ext cx="4602146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US" dirty="0"/>
              <a:t>Part II – Black and White on Gray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en-US" sz="2400" dirty="0"/>
              <a:t>Gray paper</a:t>
            </a:r>
          </a:p>
          <a:p>
            <a:pPr lvl="1"/>
            <a:r>
              <a:rPr lang="en-US" sz="2400" dirty="0"/>
              <a:t>Black values (using pencil) to create shadows</a:t>
            </a:r>
          </a:p>
          <a:p>
            <a:pPr lvl="1"/>
            <a:r>
              <a:rPr lang="en-US" sz="2400" dirty="0"/>
              <a:t>White pencil to create highlights</a:t>
            </a:r>
          </a:p>
          <a:p>
            <a:pPr lvl="1"/>
            <a:r>
              <a:rPr lang="en-US" sz="2400" dirty="0"/>
              <a:t>Use the same materials, and a different pose.</a:t>
            </a:r>
          </a:p>
        </p:txBody>
      </p:sp>
    </p:spTree>
    <p:extLst>
      <p:ext uri="{BB962C8B-B14F-4D97-AF65-F5344CB8AC3E}">
        <p14:creationId xmlns:p14="http://schemas.microsoft.com/office/powerpoint/2010/main" val="25387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0245FC1-669A-4558-8341-5A7148C77A22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2D3FC59-9FB9-48FC-8D66-9ACDB840EF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7D0D12F-DDEA-45FE-91AE-E35A03B651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75" y="777035"/>
            <a:ext cx="3415614" cy="4539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22" y="1480930"/>
            <a:ext cx="530113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cap="all"/>
              <a:t>Part III – White on Black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524" y="4804850"/>
            <a:ext cx="5284876" cy="18514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Black paper with white additions to show highlights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>
                <a:solidFill>
                  <a:schemeClr val="bg2"/>
                </a:solidFill>
              </a:rPr>
              <a:t>New pose, same materials.</a:t>
            </a:r>
          </a:p>
        </p:txBody>
      </p:sp>
    </p:spTree>
    <p:extLst>
      <p:ext uri="{BB962C8B-B14F-4D97-AF65-F5344CB8AC3E}">
        <p14:creationId xmlns:p14="http://schemas.microsoft.com/office/powerpoint/2010/main" val="214793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Final Grade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94975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826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55</TotalTime>
  <Words>281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Value Study</vt:lpstr>
      <vt:lpstr>Value</vt:lpstr>
      <vt:lpstr>This Project…</vt:lpstr>
      <vt:lpstr>Part I – Black on White</vt:lpstr>
      <vt:lpstr>Part II – Black and White on Gray</vt:lpstr>
      <vt:lpstr>Part III – White on Black</vt:lpstr>
      <vt:lpstr>Final Grade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Study</dc:title>
  <dc:creator>Senick, Brina</dc:creator>
  <cp:lastModifiedBy>Senick, Brina</cp:lastModifiedBy>
  <cp:revision>4</cp:revision>
  <dcterms:created xsi:type="dcterms:W3CDTF">2018-01-10T14:01:00Z</dcterms:created>
  <dcterms:modified xsi:type="dcterms:W3CDTF">2018-09-23T16:20:44Z</dcterms:modified>
</cp:coreProperties>
</file>