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65" r:id="rId3"/>
    <p:sldId id="276" r:id="rId4"/>
    <p:sldId id="279" r:id="rId5"/>
    <p:sldId id="278" r:id="rId6"/>
    <p:sldId id="271" r:id="rId7"/>
    <p:sldId id="272" r:id="rId8"/>
    <p:sldId id="273" r:id="rId9"/>
    <p:sldId id="274" r:id="rId10"/>
    <p:sldId id="280" r:id="rId11"/>
    <p:sldId id="275" r:id="rId12"/>
    <p:sldId id="277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2" autoAdjust="0"/>
    <p:restoredTop sz="94706" autoAdjust="0"/>
  </p:normalViewPr>
  <p:slideViewPr>
    <p:cSldViewPr snapToGrid="0">
      <p:cViewPr varScale="1">
        <p:scale>
          <a:sx n="75" d="100"/>
          <a:sy n="75" d="100"/>
        </p:scale>
        <p:origin x="21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11/27/2017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11/27/2017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Warm up</a:t>
            </a:r>
          </a:p>
          <a:p>
            <a:r>
              <a:rPr lang="en-US" dirty="0"/>
              <a:t>I’m handing things back</a:t>
            </a:r>
          </a:p>
          <a:p>
            <a:r>
              <a:rPr lang="en-US" dirty="0"/>
              <a:t>Your tests will be handed back so that you can see the grade. </a:t>
            </a:r>
          </a:p>
          <a:p>
            <a:pPr lvl="1"/>
            <a:r>
              <a:rPr lang="en-US" b="1" u="sng" dirty="0"/>
              <a:t>I will be recollecting them</a:t>
            </a:r>
          </a:p>
          <a:p>
            <a:r>
              <a:rPr lang="en-US" dirty="0"/>
              <a:t>If you want to retake the test, you </a:t>
            </a:r>
            <a:r>
              <a:rPr lang="en-US" b="1" dirty="0"/>
              <a:t>MUST</a:t>
            </a:r>
            <a:r>
              <a:rPr lang="en-US" dirty="0"/>
              <a:t> stay after on </a:t>
            </a:r>
            <a:r>
              <a:rPr lang="en-US" b="1" u="sng" dirty="0"/>
              <a:t>TUESDAY</a:t>
            </a:r>
            <a:r>
              <a:rPr lang="en-US" dirty="0"/>
              <a:t> to retake the test.</a:t>
            </a:r>
          </a:p>
          <a:p>
            <a:pPr lvl="1"/>
            <a:r>
              <a:rPr lang="en-US" dirty="0"/>
              <a:t>I will average your scores together to get your final score</a:t>
            </a:r>
          </a:p>
          <a:p>
            <a:pPr lvl="1"/>
            <a:r>
              <a:rPr lang="en-US" dirty="0"/>
              <a:t>Tuesday is the only day my calendar allows me to stay after school</a:t>
            </a:r>
          </a:p>
          <a:p>
            <a:r>
              <a:rPr lang="en-US" dirty="0"/>
              <a:t>Keep </a:t>
            </a:r>
            <a:r>
              <a:rPr lang="en-US" b="1" dirty="0"/>
              <a:t>all</a:t>
            </a:r>
            <a:r>
              <a:rPr lang="en-US" dirty="0"/>
              <a:t> artwork </a:t>
            </a:r>
            <a:r>
              <a:rPr lang="en-US" b="1" dirty="0"/>
              <a:t>in</a:t>
            </a:r>
            <a:r>
              <a:rPr lang="en-US" dirty="0"/>
              <a:t> your portfolio.</a:t>
            </a:r>
          </a:p>
          <a:p>
            <a:r>
              <a:rPr lang="en-US" dirty="0"/>
              <a:t>If I </a:t>
            </a:r>
            <a:r>
              <a:rPr lang="en-US" b="1" i="1" dirty="0"/>
              <a:t>ASKED</a:t>
            </a:r>
            <a:r>
              <a:rPr lang="en-US" dirty="0"/>
              <a:t> to keep your work for display, please place it on the brown table where you got your warm up.</a:t>
            </a:r>
          </a:p>
        </p:txBody>
      </p:sp>
    </p:spTree>
    <p:extLst>
      <p:ext uri="{BB962C8B-B14F-4D97-AF65-F5344CB8AC3E}">
        <p14:creationId xmlns:p14="http://schemas.microsoft.com/office/powerpoint/2010/main" val="31521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-795867"/>
            <a:ext cx="3200400" cy="1990725"/>
          </a:xfrm>
        </p:spPr>
        <p:txBody>
          <a:bodyPr/>
          <a:lstStyle/>
          <a:p>
            <a:r>
              <a:rPr lang="en-US" dirty="0"/>
              <a:t>Point of 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0412" y="1268508"/>
            <a:ext cx="3200400" cy="585692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u="sng" dirty="0"/>
              <a:t>Perspective from which the viewer sees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60411" y="2242174"/>
            <a:ext cx="3515255" cy="3422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b="1" u="sng" dirty="0">
                <a:solidFill>
                  <a:schemeClr val="accent2"/>
                </a:solidFill>
              </a:rPr>
              <a:t>High Point of View</a:t>
            </a:r>
          </a:p>
          <a:p>
            <a:pPr marL="742950" lvl="1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Horizon line is </a:t>
            </a:r>
            <a:r>
              <a:rPr lang="en-US" sz="2000" u="sng" dirty="0">
                <a:solidFill>
                  <a:schemeClr val="bg1"/>
                </a:solidFill>
              </a:rPr>
              <a:t>higher </a:t>
            </a:r>
            <a:r>
              <a:rPr lang="en-US" sz="2000" dirty="0">
                <a:solidFill>
                  <a:schemeClr val="bg1"/>
                </a:solidFill>
              </a:rPr>
              <a:t>on the plane &amp; more </a:t>
            </a:r>
            <a:r>
              <a:rPr lang="en-US" sz="2000" u="sng" dirty="0">
                <a:solidFill>
                  <a:schemeClr val="bg1"/>
                </a:solidFill>
              </a:rPr>
              <a:t>ground </a:t>
            </a:r>
            <a:r>
              <a:rPr lang="en-US" sz="2000" dirty="0">
                <a:solidFill>
                  <a:schemeClr val="bg1"/>
                </a:solidFill>
              </a:rPr>
              <a:t>shows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b="1" u="sng" dirty="0">
                <a:solidFill>
                  <a:schemeClr val="accent2"/>
                </a:solidFill>
              </a:rPr>
              <a:t>Low Point of  View</a:t>
            </a:r>
          </a:p>
          <a:p>
            <a:pPr marL="742950" lvl="1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Horizon line is </a:t>
            </a:r>
            <a:r>
              <a:rPr lang="en-US" sz="2000" u="sng" dirty="0">
                <a:solidFill>
                  <a:schemeClr val="bg1"/>
                </a:solidFill>
              </a:rPr>
              <a:t>lower</a:t>
            </a:r>
            <a:r>
              <a:rPr lang="en-US" sz="2000" dirty="0">
                <a:solidFill>
                  <a:schemeClr val="bg1"/>
                </a:solidFill>
              </a:rPr>
              <a:t> on the plane &amp; more </a:t>
            </a:r>
            <a:r>
              <a:rPr lang="en-US" sz="2000" u="sng" dirty="0">
                <a:solidFill>
                  <a:schemeClr val="bg1"/>
                </a:solidFill>
              </a:rPr>
              <a:t>sky </a:t>
            </a:r>
            <a:r>
              <a:rPr lang="en-US" sz="2000" dirty="0">
                <a:solidFill>
                  <a:schemeClr val="bg1"/>
                </a:solidFill>
              </a:rPr>
              <a:t>shows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42467" y="423333"/>
            <a:ext cx="6680200" cy="2717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42467" y="3818466"/>
            <a:ext cx="6680200" cy="271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2467" y="5664198"/>
            <a:ext cx="6680200" cy="8720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42467" y="423332"/>
            <a:ext cx="6680200" cy="8720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42467" y="1295399"/>
            <a:ext cx="668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42467" y="5664198"/>
            <a:ext cx="668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42467" y="97191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 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2467" y="529486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 LINE</a:t>
            </a:r>
          </a:p>
        </p:txBody>
      </p:sp>
      <p:sp>
        <p:nvSpPr>
          <p:cNvPr id="16" name="Sun 15"/>
          <p:cNvSpPr/>
          <p:nvPr/>
        </p:nvSpPr>
        <p:spPr>
          <a:xfrm>
            <a:off x="10761133" y="584200"/>
            <a:ext cx="795867" cy="526534"/>
          </a:xfrm>
          <a:prstGeom prst="sun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10761133" y="4013199"/>
            <a:ext cx="795867" cy="526534"/>
          </a:xfrm>
          <a:prstGeom prst="sun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8868833" y="648900"/>
            <a:ext cx="1608667" cy="43099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8868832" y="4013199"/>
            <a:ext cx="1608667" cy="43099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gnetic Disk 20"/>
          <p:cNvSpPr/>
          <p:nvPr/>
        </p:nvSpPr>
        <p:spPr>
          <a:xfrm>
            <a:off x="7457017" y="2181968"/>
            <a:ext cx="2281766" cy="871266"/>
          </a:xfrm>
          <a:prstGeom prst="flowChartMagneticDisk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gnetic Disk 23"/>
          <p:cNvSpPr/>
          <p:nvPr/>
        </p:nvSpPr>
        <p:spPr>
          <a:xfrm>
            <a:off x="7457017" y="4955802"/>
            <a:ext cx="2281766" cy="871266"/>
          </a:xfrm>
          <a:prstGeom prst="flowChartMagneticDisk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846733" y="167296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Point of View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41467" y="48140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Point of View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275667" y="1349216"/>
            <a:ext cx="977899" cy="140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96821" y="3981852"/>
            <a:ext cx="1056745" cy="16785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: Top Corners Rounded 3"/>
          <p:cNvSpPr/>
          <p:nvPr/>
        </p:nvSpPr>
        <p:spPr>
          <a:xfrm>
            <a:off x="7457017" y="4927600"/>
            <a:ext cx="2281766" cy="914400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46" y="685800"/>
            <a:ext cx="3200400" cy="1990725"/>
          </a:xfrm>
        </p:spPr>
        <p:txBody>
          <a:bodyPr anchor="t">
            <a:normAutofit/>
          </a:bodyPr>
          <a:lstStyle/>
          <a:p>
            <a:r>
              <a:rPr lang="en-US" dirty="0"/>
              <a:t>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0412" y="1371600"/>
            <a:ext cx="3200400" cy="548640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Sketch 3 possible landscapes of your own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label the foreground, middle ground, &amp; background on both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Add 3 objects to your landscape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Foreground- Larger objects closer to the bottom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Background- Smaller objects high on the horizon line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Add  color to your final decision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95" y="0"/>
            <a:ext cx="2465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0"/>
            <a:ext cx="257175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83" y="0"/>
            <a:ext cx="287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46" y="-309563"/>
            <a:ext cx="3200400" cy="1990725"/>
          </a:xfrm>
        </p:spPr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28146" y="1940983"/>
            <a:ext cx="3200400" cy="3948853"/>
          </a:xfrm>
        </p:spPr>
        <p:txBody>
          <a:bodyPr/>
          <a:lstStyle/>
          <a:p>
            <a:r>
              <a:rPr lang="en-US" dirty="0"/>
              <a:t>Choose a landscape  for your final drawing &amp; further consider: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What is the view point?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/ low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What time of day is it?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Dawn/dusk, midday, midnight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What kind of terrain &amp; water features?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Mountains, plateaus, rivers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What kind of objects will you add?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Animals, plants, rocks , buildings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95" y="514350"/>
            <a:ext cx="4289778" cy="3191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"/>
          <a:stretch/>
        </p:blipFill>
        <p:spPr>
          <a:xfrm>
            <a:off x="8364273" y="455080"/>
            <a:ext cx="3862431" cy="325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73" y="3706282"/>
            <a:ext cx="3781777" cy="2836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84" y="3706283"/>
            <a:ext cx="4470400" cy="28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95" y="-68792"/>
            <a:ext cx="3972455" cy="11694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Process </a:t>
            </a:r>
            <a:br>
              <a:rPr lang="en-US" dirty="0"/>
            </a:br>
            <a:r>
              <a:rPr lang="en-US" dirty="0"/>
              <a:t>(Project Directions)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Sketch overall terrain features on final paper in pencil</a:t>
            </a:r>
          </a:p>
          <a:p>
            <a:pPr lvl="1"/>
            <a:r>
              <a:rPr lang="en-US" sz="2400" dirty="0"/>
              <a:t>Do not add objects on ground or details yet!</a:t>
            </a:r>
          </a:p>
          <a:p>
            <a:r>
              <a:rPr lang="en-US" sz="2800" dirty="0"/>
              <a:t>Watercolor over each section of your landscape</a:t>
            </a:r>
          </a:p>
          <a:p>
            <a:pPr lvl="1"/>
            <a:r>
              <a:rPr lang="en-US" sz="2400" dirty="0"/>
              <a:t>Use various watercolor techniques </a:t>
            </a:r>
          </a:p>
          <a:p>
            <a:pPr lvl="2"/>
            <a:r>
              <a:rPr lang="en-US" sz="2000" dirty="0"/>
              <a:t>Wet on wet (makes nice loose sky / water features)</a:t>
            </a:r>
          </a:p>
          <a:p>
            <a:pPr lvl="2"/>
            <a:r>
              <a:rPr lang="en-US" sz="2000" dirty="0"/>
              <a:t>Wet on dry (makes clear land features)</a:t>
            </a:r>
          </a:p>
          <a:p>
            <a:pPr lvl="1"/>
            <a:r>
              <a:rPr lang="en-US" sz="2400" dirty="0"/>
              <a:t>Paint on main features, color changes, &amp; textures </a:t>
            </a:r>
          </a:p>
          <a:p>
            <a:pPr lvl="2"/>
            <a:r>
              <a:rPr lang="en-US" sz="2000" dirty="0"/>
              <a:t>Color or ground, rocks, &amp; water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1109133"/>
            <a:ext cx="4292315" cy="2709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3818467"/>
            <a:ext cx="4292316" cy="296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-812658"/>
            <a:ext cx="3200400" cy="1990725"/>
          </a:xfrm>
        </p:spPr>
        <p:txBody>
          <a:bodyPr/>
          <a:lstStyle/>
          <a:p>
            <a:pPr algn="ctr"/>
            <a:r>
              <a:rPr lang="en-US" dirty="0"/>
              <a:t>Directions Continued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1358" y="182704"/>
            <a:ext cx="6370320" cy="5486400"/>
          </a:xfrm>
        </p:spPr>
        <p:txBody>
          <a:bodyPr/>
          <a:lstStyle/>
          <a:p>
            <a:r>
              <a:rPr lang="en-US" sz="2400" dirty="0"/>
              <a:t>Tear along the terrain features </a:t>
            </a:r>
          </a:p>
          <a:p>
            <a:pPr lvl="1"/>
            <a:r>
              <a:rPr lang="en-US" sz="2000" dirty="0"/>
              <a:t>Horizon line, mountains, hills, foreground, etc.</a:t>
            </a:r>
          </a:p>
          <a:p>
            <a:pPr lvl="1"/>
            <a:r>
              <a:rPr lang="en-US" sz="2000" dirty="0"/>
              <a:t>Tear all the way across</a:t>
            </a:r>
          </a:p>
          <a:p>
            <a:r>
              <a:rPr lang="en-US" sz="2400" dirty="0"/>
              <a:t>Layout pieces slightly overlapping &amp; glue in place</a:t>
            </a:r>
          </a:p>
          <a:p>
            <a:pPr lvl="1"/>
            <a:r>
              <a:rPr lang="en-US" sz="2000" dirty="0"/>
              <a:t>Background 1</a:t>
            </a:r>
            <a:r>
              <a:rPr lang="en-US" sz="2000" baseline="30000" dirty="0"/>
              <a:t>st</a:t>
            </a:r>
            <a:r>
              <a:rPr lang="en-US" sz="2000" dirty="0"/>
              <a:t> (bottom), 2</a:t>
            </a:r>
            <a:r>
              <a:rPr lang="en-US" sz="2000" baseline="30000" dirty="0"/>
              <a:t>nd</a:t>
            </a:r>
            <a:r>
              <a:rPr lang="en-US" sz="2000" dirty="0"/>
              <a:t> middle ground (middle), &amp;    3</a:t>
            </a:r>
            <a:r>
              <a:rPr lang="en-US" sz="2000" baseline="30000" dirty="0"/>
              <a:t>rd</a:t>
            </a:r>
            <a:r>
              <a:rPr lang="en-US" sz="2000" dirty="0"/>
              <a:t> foreground (top)</a:t>
            </a:r>
          </a:p>
          <a:p>
            <a:r>
              <a:rPr lang="en-US" sz="2400" dirty="0"/>
              <a:t>Cut out objects to place on the ground </a:t>
            </a:r>
          </a:p>
          <a:p>
            <a:pPr lvl="1"/>
            <a:r>
              <a:rPr lang="en-US" sz="2000" dirty="0"/>
              <a:t>Remember large objects in the foreground </a:t>
            </a:r>
          </a:p>
          <a:p>
            <a:pPr lvl="1"/>
            <a:r>
              <a:rPr lang="en-US" sz="2000" dirty="0"/>
              <a:t>Small objects in the background</a:t>
            </a:r>
          </a:p>
          <a:p>
            <a:r>
              <a:rPr lang="en-US" sz="2400" dirty="0"/>
              <a:t>Add detail to the objects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2" y="1178067"/>
            <a:ext cx="3910362" cy="521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067" y="4464845"/>
            <a:ext cx="3141132" cy="22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203199"/>
            <a:ext cx="10701867" cy="5858934"/>
          </a:xfrm>
        </p:spPr>
        <p:txBody>
          <a:bodyPr anchor="t">
            <a:normAutofit fontScale="90000"/>
          </a:bodyPr>
          <a:lstStyle/>
          <a:p>
            <a:pPr algn="l">
              <a:buClr>
                <a:schemeClr val="bg1"/>
              </a:buClr>
            </a:pPr>
            <a:r>
              <a:rPr lang="en-US" sz="4900" dirty="0">
                <a:solidFill>
                  <a:schemeClr val="accent2"/>
                </a:solidFill>
              </a:rPr>
              <a:t>Artist Reflection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Write a paragraph answering the following about your artwork, &amp; cite visual evidence in your response.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* </a:t>
            </a:r>
            <a:r>
              <a:rPr lang="en-US" sz="3600" dirty="0">
                <a:solidFill>
                  <a:schemeClr val="accent2"/>
                </a:solidFill>
              </a:rPr>
              <a:t>What kind of landscape did you choose &amp; why?</a:t>
            </a:r>
            <a:br>
              <a:rPr lang="en-US" sz="3600" dirty="0"/>
            </a:br>
            <a:r>
              <a:rPr lang="en-US" sz="3600" dirty="0"/>
              <a:t>* </a:t>
            </a:r>
            <a:r>
              <a:rPr lang="en-US" sz="3600" dirty="0">
                <a:solidFill>
                  <a:schemeClr val="accent2"/>
                </a:solidFill>
              </a:rPr>
              <a:t>What is the view point &amp; time of day?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/>
              <a:t>* </a:t>
            </a:r>
            <a:r>
              <a:rPr lang="en-US" sz="3600" dirty="0">
                <a:solidFill>
                  <a:schemeClr val="accent2"/>
                </a:solidFill>
              </a:rPr>
              <a:t>What kind of terrain / water features did you include?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/>
              <a:t>* </a:t>
            </a:r>
            <a:r>
              <a:rPr lang="en-US" sz="3600" dirty="0">
                <a:solidFill>
                  <a:schemeClr val="accent2"/>
                </a:solidFill>
              </a:rPr>
              <a:t>What kind of objects will you add on the ground?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/>
              <a:t>* </a:t>
            </a:r>
            <a:r>
              <a:rPr lang="en-US" sz="3600" dirty="0">
                <a:solidFill>
                  <a:schemeClr val="accent2"/>
                </a:solidFill>
              </a:rPr>
              <a:t>What techniques did you use to give the illusion of depth?</a:t>
            </a:r>
            <a:br>
              <a:rPr lang="en-US" sz="3600" dirty="0">
                <a:solidFill>
                  <a:schemeClr val="accent2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80066"/>
            <a:ext cx="9144002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Physical Space - LANDSCAPES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Senick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9479" y="1380066"/>
            <a:ext cx="10982853" cy="331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734" y="762001"/>
            <a:ext cx="9144000" cy="5503332"/>
          </a:xfrm>
        </p:spPr>
        <p:txBody>
          <a:bodyPr>
            <a:noAutofit/>
          </a:bodyPr>
          <a:lstStyle/>
          <a:p>
            <a:pPr algn="l"/>
            <a:r>
              <a:rPr lang="en-US" sz="2400" i="1" u="sng" dirty="0">
                <a:solidFill>
                  <a:schemeClr val="accent2"/>
                </a:solidFill>
              </a:rPr>
              <a:t>OBJECTIVES: SWBAT …</a:t>
            </a:r>
            <a:br>
              <a:rPr lang="en-US" sz="2400" i="1" dirty="0"/>
            </a:br>
            <a:br>
              <a:rPr lang="en-US" sz="2400" dirty="0"/>
            </a:br>
            <a:r>
              <a:rPr lang="en-US" sz="2400" dirty="0"/>
              <a:t>-Understand &amp; use physical space on a 2D surface to create a watercolor torn paper landscape collage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Visually represent a foreground, middle ground, &amp; background, using overlapping objects &amp; planes &amp; changing object’s size &amp; placement in relation to view the horizon line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Utilize multiple materials / media at hand to create a work of art that references features of various global landscapes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Self reflect on use of illusion of depth, point of view, &amp; artistic choice in an artist’s statement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80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80" y="440267"/>
            <a:ext cx="11027040" cy="14478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Watercolor Torn Paper Landscape Collage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42" y="1231590"/>
            <a:ext cx="5775325" cy="54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-567266"/>
            <a:ext cx="3200400" cy="1647922"/>
          </a:xfrm>
        </p:spPr>
        <p:txBody>
          <a:bodyPr/>
          <a:lstStyle/>
          <a:p>
            <a:r>
              <a:rPr lang="en-US" dirty="0"/>
              <a:t>Collage: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0412" y="1288473"/>
            <a:ext cx="3200400" cy="189838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u="sng" dirty="0"/>
              <a:t>Assembling pieces of various material(s) to create a work of 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0"/>
            <a:ext cx="4445000" cy="685800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854396" y="595745"/>
            <a:ext cx="2892604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b="1" i="1" dirty="0">
                <a:solidFill>
                  <a:schemeClr val="tx2"/>
                </a:solidFill>
              </a:rPr>
              <a:t>For this project we’ll be using torn water color painted paper &amp; construction paper objects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3" y="2560115"/>
            <a:ext cx="6156855" cy="40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-787400"/>
            <a:ext cx="3200400" cy="1990725"/>
          </a:xfrm>
        </p:spPr>
        <p:txBody>
          <a:bodyPr/>
          <a:lstStyle/>
          <a:p>
            <a:r>
              <a:rPr lang="en-US" dirty="0"/>
              <a:t>What is a landscape?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4078" y="1203324"/>
            <a:ext cx="4016481" cy="5768976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 genre of art that depicts the </a:t>
            </a:r>
            <a:r>
              <a:rPr lang="en-US" sz="2400" u="sng" dirty="0"/>
              <a:t>scenery of an area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Consists of a sky &amp; a combination of: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accent1"/>
                </a:solidFill>
              </a:rPr>
              <a:t>natural terrain features; water, plants, rocks &amp; man made structures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Horizon Line: 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The point on a landscape where the sky meets the </a:t>
            </a:r>
            <a:r>
              <a:rPr lang="en-US" sz="1800" u="sng" dirty="0">
                <a:solidFill>
                  <a:schemeClr val="accent1"/>
                </a:solidFill>
              </a:rPr>
              <a:t>land / water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This also is always wherever our height/eye level is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800" u="sng" dirty="0">
              <a:solidFill>
                <a:schemeClr val="accent1"/>
              </a:solidFill>
            </a:endParaRPr>
          </a:p>
          <a:p>
            <a:pPr marL="0" lvl="1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accent2"/>
                </a:solidFill>
              </a:rPr>
              <a:t>Q? What Are some of the features you notice on this landscape?</a:t>
            </a:r>
          </a:p>
          <a:p>
            <a:pPr marL="0" lvl="1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accent2"/>
                </a:solidFill>
              </a:rPr>
              <a:t>Q? Where is the horizon line?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61" y="366098"/>
            <a:ext cx="6441988" cy="560493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64079" y="3562763"/>
            <a:ext cx="3200400" cy="162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9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482600"/>
            <a:ext cx="3200400" cy="3870325"/>
          </a:xfrm>
        </p:spPr>
        <p:txBody>
          <a:bodyPr anchor="t"/>
          <a:lstStyle/>
          <a:p>
            <a:r>
              <a:rPr lang="en-US" dirty="0"/>
              <a:t>Features of a landscape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8"/>
          <a:stretch/>
        </p:blipFill>
        <p:spPr>
          <a:xfrm>
            <a:off x="300778" y="1690543"/>
            <a:ext cx="4361074" cy="3313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99" y="3882900"/>
            <a:ext cx="3056467" cy="2811949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832879" y="0"/>
            <a:ext cx="6370320" cy="536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/>
                </a:solidFill>
              </a:rPr>
              <a:t>Foreground:</a:t>
            </a:r>
          </a:p>
          <a:p>
            <a:pPr lvl="1"/>
            <a:r>
              <a:rPr lang="en-US" sz="2400" dirty="0"/>
              <a:t>The area / objects </a:t>
            </a:r>
            <a:r>
              <a:rPr lang="en-US" sz="2400" b="1" u="sng" dirty="0"/>
              <a:t>closest</a:t>
            </a:r>
            <a:r>
              <a:rPr lang="en-US" sz="2400" dirty="0"/>
              <a:t> to the viewer on the picture plane &amp; is</a:t>
            </a:r>
            <a:r>
              <a:rPr lang="en-US" sz="2400" b="1" u="sng" dirty="0"/>
              <a:t> lowest </a:t>
            </a:r>
            <a:r>
              <a:rPr lang="en-US" sz="2400" dirty="0"/>
              <a:t>on the image </a:t>
            </a:r>
            <a:r>
              <a:rPr lang="en-US" sz="2400" b="1" u="sng" dirty="0"/>
              <a:t>below</a:t>
            </a:r>
            <a:r>
              <a:rPr lang="en-US" sz="2400" dirty="0"/>
              <a:t> the horizon line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Background:</a:t>
            </a:r>
          </a:p>
          <a:p>
            <a:pPr lvl="1"/>
            <a:r>
              <a:rPr lang="en-US" sz="2400" dirty="0"/>
              <a:t>The area /objects </a:t>
            </a:r>
            <a:r>
              <a:rPr lang="en-US" sz="2400" b="1" u="sng" dirty="0"/>
              <a:t>farthest </a:t>
            </a:r>
            <a:r>
              <a:rPr lang="en-US" sz="2400" dirty="0"/>
              <a:t>from the viewer on the picture plane &amp; is </a:t>
            </a:r>
            <a:r>
              <a:rPr lang="en-US" sz="2400" b="1" u="sng" dirty="0"/>
              <a:t>highest</a:t>
            </a:r>
            <a:r>
              <a:rPr lang="en-US" sz="2400" dirty="0"/>
              <a:t> on the image </a:t>
            </a:r>
            <a:r>
              <a:rPr lang="en-US" sz="2400" b="1" u="sng" dirty="0"/>
              <a:t>above</a:t>
            </a:r>
            <a:r>
              <a:rPr lang="en-US" sz="2400" dirty="0"/>
              <a:t> the horizon line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Middle Ground:</a:t>
            </a:r>
          </a:p>
          <a:p>
            <a:pPr lvl="1"/>
            <a:r>
              <a:rPr lang="en-US" sz="2400" dirty="0"/>
              <a:t>The area / objects </a:t>
            </a:r>
            <a:r>
              <a:rPr lang="en-US" sz="2400" b="1" u="sng" dirty="0"/>
              <a:t>between the foreground &amp; background </a:t>
            </a:r>
            <a:r>
              <a:rPr lang="en-US" sz="2400" dirty="0"/>
              <a:t>on the picture plane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82" y="685800"/>
            <a:ext cx="3200400" cy="5588000"/>
          </a:xfrm>
        </p:spPr>
        <p:txBody>
          <a:bodyPr anchor="t">
            <a:normAutofit/>
          </a:bodyPr>
          <a:lstStyle/>
          <a:p>
            <a:r>
              <a:rPr lang="en-US" dirty="0"/>
              <a:t>Which area is the </a:t>
            </a:r>
            <a:r>
              <a:rPr lang="en-US" dirty="0">
                <a:solidFill>
                  <a:schemeClr val="accent2"/>
                </a:solidFill>
              </a:rPr>
              <a:t>foreground</a:t>
            </a:r>
            <a:r>
              <a:rPr lang="en-US" dirty="0"/>
              <a:t>, </a:t>
            </a:r>
            <a:r>
              <a:rPr lang="en-US" dirty="0">
                <a:solidFill>
                  <a:schemeClr val="accent3"/>
                </a:solidFill>
              </a:rPr>
              <a:t>middle ground</a:t>
            </a:r>
            <a:r>
              <a:rPr lang="en-US" dirty="0"/>
              <a:t>, &amp; </a:t>
            </a:r>
            <a:r>
              <a:rPr lang="en-US" dirty="0">
                <a:solidFill>
                  <a:schemeClr val="accent6"/>
                </a:solidFill>
              </a:rPr>
              <a:t>background</a:t>
            </a:r>
            <a:r>
              <a:rPr lang="en-US" dirty="0"/>
              <a:t> in this image?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What are the objects you see in each area?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2888" y="4920721"/>
            <a:ext cx="2045445" cy="1092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Foreground</a:t>
            </a:r>
          </a:p>
          <a:p>
            <a:pPr lvl="1"/>
            <a:r>
              <a:rPr lang="en-US" dirty="0"/>
              <a:t>Footsteps in snow</a:t>
            </a:r>
          </a:p>
          <a:p>
            <a:pPr lvl="1"/>
            <a:r>
              <a:rPr lang="en-US" dirty="0"/>
              <a:t>Gate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96" y="3968"/>
            <a:ext cx="4578104" cy="6858000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362890" y="2572809"/>
            <a:ext cx="2858241" cy="150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Middle Ground</a:t>
            </a:r>
          </a:p>
          <a:p>
            <a:pPr lvl="1"/>
            <a:r>
              <a:rPr lang="en-US" dirty="0"/>
              <a:t>Cabin</a:t>
            </a:r>
          </a:p>
          <a:p>
            <a:pPr lvl="1"/>
            <a:r>
              <a:rPr lang="en-US" dirty="0"/>
              <a:t>Trees </a:t>
            </a:r>
          </a:p>
          <a:p>
            <a:pPr lvl="1"/>
            <a:r>
              <a:rPr lang="en-US" dirty="0"/>
              <a:t>Lake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362889" y="685800"/>
            <a:ext cx="2858241" cy="109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Background</a:t>
            </a:r>
          </a:p>
          <a:p>
            <a:pPr lvl="1"/>
            <a:r>
              <a:rPr lang="en-US" dirty="0"/>
              <a:t>Mountains</a:t>
            </a:r>
          </a:p>
          <a:p>
            <a:pPr lvl="1"/>
            <a:r>
              <a:rPr lang="en-US" dirty="0"/>
              <a:t>Sky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23667" y="847061"/>
            <a:ext cx="1397000" cy="144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23667" y="854271"/>
            <a:ext cx="1187692" cy="8734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37967" y="2734470"/>
            <a:ext cx="1309971" cy="1137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408333" y="2459832"/>
            <a:ext cx="2392006" cy="291307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23667" y="4995728"/>
            <a:ext cx="1397000" cy="1442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350938" y="3866223"/>
            <a:ext cx="1369729" cy="113671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685800"/>
            <a:ext cx="3200400" cy="1990725"/>
          </a:xfrm>
        </p:spPr>
        <p:txBody>
          <a:bodyPr anchor="t"/>
          <a:lstStyle/>
          <a:p>
            <a:r>
              <a:rPr lang="en-US" dirty="0"/>
              <a:t>Illusion of Depth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60412" y="1295400"/>
            <a:ext cx="3200400" cy="556260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Overlapping Objects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view of an object is blocked by another object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Change in Size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Larger objects appear closer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Change in Placement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Objects placed low on the horizon line appear closer that high ones</a:t>
            </a:r>
            <a:endParaRPr lang="en-US" sz="16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Detail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Sharp details appear closer &amp; fades in the distance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Value &amp; Color Change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Dark / bright colors appear closer than dull / light ones</a:t>
            </a:r>
          </a:p>
          <a:p>
            <a:pPr>
              <a:buClr>
                <a:schemeClr val="bg1"/>
              </a:buClr>
            </a:pP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2892" y="685800"/>
            <a:ext cx="2782041" cy="1456267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accent6"/>
                </a:solidFill>
              </a:rPr>
              <a:t>Q: What illusions of depth do you see here?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90" y="2429934"/>
            <a:ext cx="3114804" cy="4224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94" y="203199"/>
            <a:ext cx="3493331" cy="3821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72" y="4047986"/>
            <a:ext cx="3475753" cy="26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3267</TotalTime>
  <Words>708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Euphemia</vt:lpstr>
      <vt:lpstr>Banded Design Blue 16x9</vt:lpstr>
      <vt:lpstr>Before we start… </vt:lpstr>
      <vt:lpstr>Physical Space - LANDSCAPES</vt:lpstr>
      <vt:lpstr>OBJECTIVES: SWBAT …  -Understand &amp; use physical space on a 2D surface to create a watercolor torn paper landscape collage  - Visually represent a foreground, middle ground, &amp; background, using overlapping objects &amp; planes &amp; changing object’s size &amp; placement in relation to view the horizon line  - Utilize multiple materials / media at hand to create a work of art that references features of various global landscapes  - Self reflect on use of illusion of depth, point of view, &amp; artistic choice in an artist’s statement </vt:lpstr>
      <vt:lpstr>Watercolor Torn Paper Landscape Collage</vt:lpstr>
      <vt:lpstr>Collage:</vt:lpstr>
      <vt:lpstr>What is a landscape?</vt:lpstr>
      <vt:lpstr>Features of a landscape</vt:lpstr>
      <vt:lpstr>Which area is the foreground, middle ground, &amp; background in this image?   What are the objects you see in each area?</vt:lpstr>
      <vt:lpstr>Illusion of Depth</vt:lpstr>
      <vt:lpstr>Point of View</vt:lpstr>
      <vt:lpstr>Practice</vt:lpstr>
      <vt:lpstr>Brainstorming</vt:lpstr>
      <vt:lpstr>Process  (Project Directions)</vt:lpstr>
      <vt:lpstr>Directions Continued</vt:lpstr>
      <vt:lpstr>Artist Reflection  Write a paragraph answering the following about your artwork, &amp; cite visual evidence in your response.  * What kind of landscape did you choose &amp; why? * What is the view point &amp; time of day? * What kind of terrain / water features did you include? * What kind of objects will you add on the ground? * What techniques did you use to give the illusion of depth?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Milito, Andrea</dc:creator>
  <cp:lastModifiedBy>Senick, Brina</cp:lastModifiedBy>
  <cp:revision>61</cp:revision>
  <dcterms:created xsi:type="dcterms:W3CDTF">2017-11-10T21:39:55Z</dcterms:created>
  <dcterms:modified xsi:type="dcterms:W3CDTF">2017-11-27T15:08:10Z</dcterms:modified>
</cp:coreProperties>
</file>