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8" r:id="rId5"/>
    <p:sldId id="264" r:id="rId6"/>
    <p:sldId id="259" r:id="rId7"/>
    <p:sldId id="262" r:id="rId8"/>
    <p:sldId id="263" r:id="rId9"/>
    <p:sldId id="269" r:id="rId10"/>
    <p:sldId id="270" r:id="rId11"/>
    <p:sldId id="271" r:id="rId12"/>
    <p:sldId id="282" r:id="rId13"/>
    <p:sldId id="265" r:id="rId14"/>
    <p:sldId id="266" r:id="rId15"/>
    <p:sldId id="281" r:id="rId16"/>
    <p:sldId id="260" r:id="rId17"/>
    <p:sldId id="274" r:id="rId18"/>
    <p:sldId id="267" r:id="rId19"/>
    <p:sldId id="273" r:id="rId20"/>
    <p:sldId id="272" r:id="rId21"/>
    <p:sldId id="283" r:id="rId22"/>
    <p:sldId id="275" r:id="rId23"/>
    <p:sldId id="261" r:id="rId24"/>
    <p:sldId id="276" r:id="rId25"/>
    <p:sldId id="277" r:id="rId26"/>
    <p:sldId id="278" r:id="rId27"/>
    <p:sldId id="279" r:id="rId28"/>
    <p:sldId id="284" r:id="rId29"/>
    <p:sldId id="285" r:id="rId30"/>
    <p:sldId id="28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nick, Brina" initials="SB" lastIdx="1" clrIdx="0">
    <p:extLst>
      <p:ext uri="{19B8F6BF-5375-455C-9EA6-DF929625EA0E}">
        <p15:presenceInfo xmlns:p15="http://schemas.microsoft.com/office/powerpoint/2012/main" userId="S-1-5-21-1467116181-3321947481-3954684766-884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D2A014-E6DB-4FDE-882A-27D26C687DFE}"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167459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2A014-E6DB-4FDE-882A-27D26C687DFE}"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2952936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2A014-E6DB-4FDE-882A-27D26C687DFE}"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192917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D2A014-E6DB-4FDE-882A-27D26C687DFE}"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161305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D2A014-E6DB-4FDE-882A-27D26C687DFE}"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1961720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D2A014-E6DB-4FDE-882A-27D26C687DFE}"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281175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D2A014-E6DB-4FDE-882A-27D26C687DFE}"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91431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D2A014-E6DB-4FDE-882A-27D26C687DFE}"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393915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2A014-E6DB-4FDE-882A-27D26C687DFE}" type="datetimeFigureOut">
              <a:rPr lang="en-US" smtClean="0"/>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4288934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D2A014-E6DB-4FDE-882A-27D26C687DFE}"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363430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D2A014-E6DB-4FDE-882A-27D26C687DFE}"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EBBD90-85C1-4987-9E7B-DC18BC48088C}" type="slidenum">
              <a:rPr lang="en-US" smtClean="0"/>
              <a:t>‹#›</a:t>
            </a:fld>
            <a:endParaRPr lang="en-US"/>
          </a:p>
        </p:txBody>
      </p:sp>
    </p:spTree>
    <p:extLst>
      <p:ext uri="{BB962C8B-B14F-4D97-AF65-F5344CB8AC3E}">
        <p14:creationId xmlns:p14="http://schemas.microsoft.com/office/powerpoint/2010/main" val="330107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2A014-E6DB-4FDE-882A-27D26C687DFE}" type="datetimeFigureOut">
              <a:rPr lang="en-US" smtClean="0"/>
              <a:t>7/9/2018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BBD90-85C1-4987-9E7B-DC18BC48088C}" type="slidenum">
              <a:rPr lang="en-US" smtClean="0"/>
              <a:t>‹#›</a:t>
            </a:fld>
            <a:endParaRPr lang="en-US"/>
          </a:p>
        </p:txBody>
      </p:sp>
    </p:spTree>
    <p:extLst>
      <p:ext uri="{BB962C8B-B14F-4D97-AF65-F5344CB8AC3E}">
        <p14:creationId xmlns:p14="http://schemas.microsoft.com/office/powerpoint/2010/main" val="39355795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udioartportfolios.collegeboard.org/category/2015-drawing-quality/" TargetMode="External"/><Relationship Id="rId2" Type="http://schemas.openxmlformats.org/officeDocument/2006/relationships/hyperlink" Target="http://studioartportfolios.collegeboard.org/category/2016-drawing-qualit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udioartportfolios.collegeboard.org/category/2015-drawing-concentration/" TargetMode="External"/><Relationship Id="rId2" Type="http://schemas.openxmlformats.org/officeDocument/2006/relationships/hyperlink" Target="http://studioartportfolios.collegeboard.org/category/2016-drawing-concentratio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udioartportfolios.collegeboard.org/category/2015-drawing-breadth/" TargetMode="External"/><Relationship Id="rId2" Type="http://schemas.openxmlformats.org/officeDocument/2006/relationships/hyperlink" Target="http://studioartportfolios.collegeboard.org/category/2016-drawing-breadth/"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8879"/>
            <a:ext cx="9144000" cy="2387600"/>
          </a:xfrm>
        </p:spPr>
        <p:txBody>
          <a:bodyPr/>
          <a:lstStyle/>
          <a:p>
            <a:r>
              <a:rPr lang="en-US" b="1" u="sng" dirty="0"/>
              <a:t>What is AP Studio Drawing?</a:t>
            </a:r>
          </a:p>
        </p:txBody>
      </p:sp>
      <p:sp>
        <p:nvSpPr>
          <p:cNvPr id="3" name="Subtitle 2"/>
          <p:cNvSpPr>
            <a:spLocks noGrp="1"/>
          </p:cNvSpPr>
          <p:nvPr>
            <p:ph type="subTitle" idx="1"/>
          </p:nvPr>
        </p:nvSpPr>
        <p:spPr>
          <a:xfrm>
            <a:off x="194931" y="3474447"/>
            <a:ext cx="9144000" cy="1655762"/>
          </a:xfrm>
        </p:spPr>
        <p:txBody>
          <a:bodyPr/>
          <a:lstStyle/>
          <a:p>
            <a:r>
              <a:rPr lang="en-US" dirty="0"/>
              <a:t>Mrs. Senick</a:t>
            </a:r>
          </a:p>
          <a:p>
            <a:r>
              <a:rPr lang="en-US" dirty="0"/>
              <a:t>Cambridge - South Dorchester High School</a:t>
            </a:r>
          </a:p>
          <a:p>
            <a:r>
              <a:rPr lang="en-US" dirty="0"/>
              <a:t>2018-2019</a:t>
            </a:r>
          </a:p>
        </p:txBody>
      </p:sp>
      <p:pic>
        <p:nvPicPr>
          <p:cNvPr id="1026" name="Picture 2" descr="http://pencils.com/wp-content/uploads/2013/07/PR_Palomino_Pencil_Action_187_F.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26429">
            <a:off x="8510952" y="4155187"/>
            <a:ext cx="3004282" cy="220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049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254" t="6935" r="31452" b="5444"/>
          <a:stretch/>
        </p:blipFill>
        <p:spPr>
          <a:xfrm rot="16200000">
            <a:off x="2745575" y="-1633930"/>
            <a:ext cx="7399858" cy="9904578"/>
          </a:xfrm>
          <a:prstGeom prst="rect">
            <a:avLst/>
          </a:prstGeom>
        </p:spPr>
      </p:pic>
      <p:sp>
        <p:nvSpPr>
          <p:cNvPr id="3" name="TextBox 2"/>
          <p:cNvSpPr txBox="1"/>
          <p:nvPr/>
        </p:nvSpPr>
        <p:spPr>
          <a:xfrm rot="16200000">
            <a:off x="-1644219" y="3215785"/>
            <a:ext cx="5169877" cy="738664"/>
          </a:xfrm>
          <a:prstGeom prst="rect">
            <a:avLst/>
          </a:prstGeom>
          <a:noFill/>
        </p:spPr>
        <p:txBody>
          <a:bodyPr wrap="square" rtlCol="0">
            <a:spAutoFit/>
          </a:bodyPr>
          <a:lstStyle/>
          <a:p>
            <a:r>
              <a:rPr lang="en-US" sz="2400" b="1" u="sng" dirty="0"/>
              <a:t>Drawing Quality Rubric</a:t>
            </a:r>
          </a:p>
          <a:p>
            <a:r>
              <a:rPr lang="en-US" dirty="0"/>
              <a:t>Scores: 1 - 6</a:t>
            </a:r>
          </a:p>
        </p:txBody>
      </p:sp>
    </p:spTree>
    <p:extLst>
      <p:ext uri="{BB962C8B-B14F-4D97-AF65-F5344CB8AC3E}">
        <p14:creationId xmlns:p14="http://schemas.microsoft.com/office/powerpoint/2010/main" val="21121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460" t="7031" r="31647" b="5345"/>
          <a:stretch/>
        </p:blipFill>
        <p:spPr>
          <a:xfrm rot="16200000">
            <a:off x="2654013" y="-1516786"/>
            <a:ext cx="7468019" cy="9713935"/>
          </a:xfrm>
          <a:prstGeom prst="rect">
            <a:avLst/>
          </a:prstGeom>
        </p:spPr>
      </p:pic>
      <p:sp>
        <p:nvSpPr>
          <p:cNvPr id="3" name="TextBox 2"/>
          <p:cNvSpPr txBox="1"/>
          <p:nvPr/>
        </p:nvSpPr>
        <p:spPr>
          <a:xfrm rot="16200000">
            <a:off x="-1644219" y="3215785"/>
            <a:ext cx="5169877" cy="738664"/>
          </a:xfrm>
          <a:prstGeom prst="rect">
            <a:avLst/>
          </a:prstGeom>
          <a:noFill/>
        </p:spPr>
        <p:txBody>
          <a:bodyPr wrap="square" rtlCol="0">
            <a:spAutoFit/>
          </a:bodyPr>
          <a:lstStyle/>
          <a:p>
            <a:r>
              <a:rPr lang="en-US" sz="2400" b="1" u="sng" dirty="0"/>
              <a:t>Drawing Quality Rubric</a:t>
            </a:r>
          </a:p>
          <a:p>
            <a:r>
              <a:rPr lang="en-US" dirty="0"/>
              <a:t>Scores: 1 - 6</a:t>
            </a:r>
          </a:p>
        </p:txBody>
      </p:sp>
    </p:spTree>
    <p:extLst>
      <p:ext uri="{BB962C8B-B14F-4D97-AF65-F5344CB8AC3E}">
        <p14:creationId xmlns:p14="http://schemas.microsoft.com/office/powerpoint/2010/main" val="3558351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SECTION I: SELECTED WORKS</a:t>
            </a:r>
          </a:p>
        </p:txBody>
      </p:sp>
      <p:sp>
        <p:nvSpPr>
          <p:cNvPr id="3" name="Content Placeholder 2"/>
          <p:cNvSpPr>
            <a:spLocks noGrp="1"/>
          </p:cNvSpPr>
          <p:nvPr>
            <p:ph idx="1"/>
          </p:nvPr>
        </p:nvSpPr>
        <p:spPr/>
        <p:txBody>
          <a:bodyPr/>
          <a:lstStyle/>
          <a:p>
            <a:r>
              <a:rPr lang="en-US" dirty="0"/>
              <a:t>Student example 2017: </a:t>
            </a:r>
          </a:p>
          <a:p>
            <a:pPr lvl="1"/>
            <a:endParaRPr lang="en-US" dirty="0"/>
          </a:p>
          <a:p>
            <a:r>
              <a:rPr lang="en-US" dirty="0"/>
              <a:t>Student example 2016: </a:t>
            </a:r>
          </a:p>
          <a:p>
            <a:pPr lvl="1"/>
            <a:r>
              <a:rPr lang="en-US" dirty="0">
                <a:hlinkClick r:id="rId2"/>
              </a:rPr>
              <a:t>http://studioartportfolios.collegeboard.org/category/2016-drawing-quality/</a:t>
            </a:r>
            <a:r>
              <a:rPr lang="en-US" dirty="0"/>
              <a:t> </a:t>
            </a:r>
          </a:p>
          <a:p>
            <a:r>
              <a:rPr lang="en-US" dirty="0"/>
              <a:t>Student examples 2015: </a:t>
            </a:r>
          </a:p>
          <a:p>
            <a:pPr lvl="1"/>
            <a:r>
              <a:rPr lang="en-US" dirty="0">
                <a:hlinkClick r:id="rId3"/>
              </a:rPr>
              <a:t>http://studioartportfolios.collegeboard.org/category/2015-drawing-quality/</a:t>
            </a:r>
            <a:r>
              <a:rPr lang="en-US" dirty="0"/>
              <a:t> </a:t>
            </a:r>
          </a:p>
          <a:p>
            <a:endParaRPr lang="en-US" dirty="0"/>
          </a:p>
        </p:txBody>
      </p:sp>
    </p:spTree>
    <p:extLst>
      <p:ext uri="{BB962C8B-B14F-4D97-AF65-F5344CB8AC3E}">
        <p14:creationId xmlns:p14="http://schemas.microsoft.com/office/powerpoint/2010/main" val="2996150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1288" y="2561394"/>
            <a:ext cx="10515600" cy="1325563"/>
          </a:xfrm>
        </p:spPr>
        <p:txBody>
          <a:bodyPr>
            <a:normAutofit fontScale="90000"/>
          </a:bodyPr>
          <a:lstStyle/>
          <a:p>
            <a:pPr algn="ctr"/>
            <a:r>
              <a:rPr lang="en-US" sz="6600" b="1" u="sng" dirty="0"/>
              <a:t>Section II:  SUSTAINED INVESTIGATION</a:t>
            </a:r>
            <a:br>
              <a:rPr lang="en-US" sz="6600" b="1" u="sng" dirty="0"/>
            </a:br>
            <a:r>
              <a:rPr lang="en-US" sz="1600" b="1" u="sng" dirty="0"/>
              <a:t>   </a:t>
            </a:r>
            <a:br>
              <a:rPr lang="en-US" sz="6600" b="1" u="sng" dirty="0"/>
            </a:br>
            <a:r>
              <a:rPr lang="en-US" i="1" dirty="0"/>
              <a:t>(Concentration)</a:t>
            </a:r>
            <a:endParaRPr lang="en-US" sz="6600" b="1" u="sng" dirty="0"/>
          </a:p>
        </p:txBody>
      </p:sp>
    </p:spTree>
    <p:extLst>
      <p:ext uri="{BB962C8B-B14F-4D97-AF65-F5344CB8AC3E}">
        <p14:creationId xmlns:p14="http://schemas.microsoft.com/office/powerpoint/2010/main" val="111486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5" y="355600"/>
            <a:ext cx="10515600" cy="1325563"/>
          </a:xfrm>
        </p:spPr>
        <p:txBody>
          <a:bodyPr/>
          <a:lstStyle/>
          <a:p>
            <a:r>
              <a:rPr lang="en-US" b="1" u="sng" dirty="0"/>
              <a:t>Section II: SUSTAINED INVESTIGATION</a:t>
            </a:r>
          </a:p>
        </p:txBody>
      </p:sp>
      <p:sp>
        <p:nvSpPr>
          <p:cNvPr id="3" name="Content Placeholder 2"/>
          <p:cNvSpPr>
            <a:spLocks noGrp="1"/>
          </p:cNvSpPr>
          <p:nvPr>
            <p:ph idx="1"/>
          </p:nvPr>
        </p:nvSpPr>
        <p:spPr>
          <a:xfrm>
            <a:off x="581114" y="1464806"/>
            <a:ext cx="11229173" cy="5296479"/>
          </a:xfrm>
        </p:spPr>
        <p:txBody>
          <a:bodyPr>
            <a:normAutofit fontScale="92500" lnSpcReduction="20000"/>
          </a:bodyPr>
          <a:lstStyle/>
          <a:p>
            <a:pPr marL="0" indent="0">
              <a:buNone/>
            </a:pPr>
            <a:r>
              <a:rPr lang="en-US" dirty="0">
                <a:sym typeface="Wingdings 2" panose="05020102010507070707" pitchFamily="18" charset="2"/>
              </a:rPr>
              <a:t>•  12 digital images will be submitted  </a:t>
            </a:r>
          </a:p>
          <a:p>
            <a:pPr marL="0" indent="0">
              <a:buNone/>
            </a:pPr>
            <a:r>
              <a:rPr lang="en-US" dirty="0">
                <a:sym typeface="Wingdings 2" panose="05020102010507070707" pitchFamily="18" charset="2"/>
              </a:rPr>
              <a:t>•  Your Sustained Investigation section should have a common, overall theme</a:t>
            </a:r>
          </a:p>
          <a:p>
            <a:pPr marL="0" indent="0">
              <a:buNone/>
            </a:pPr>
            <a:r>
              <a:rPr lang="en-US" dirty="0">
                <a:sym typeface="Wingdings 2" panose="05020102010507070707" pitchFamily="18" charset="2"/>
              </a:rPr>
              <a:t>	</a:t>
            </a:r>
            <a:r>
              <a:rPr lang="en-US" i="1" dirty="0">
                <a:sym typeface="Wingdings 2" panose="05020102010507070707" pitchFamily="18" charset="2"/>
              </a:rPr>
              <a:t>- Example →  sunsets (color harmony / light vs. shadowing)</a:t>
            </a:r>
          </a:p>
          <a:p>
            <a:pPr marL="0" indent="0">
              <a:buNone/>
            </a:pPr>
            <a:r>
              <a:rPr lang="en-US" dirty="0">
                <a:sym typeface="Wingdings 2" panose="05020102010507070707" pitchFamily="18" charset="2"/>
              </a:rPr>
              <a:t>•  When deciding on a Sustained Investigation, do not make it a broad idea, keep it modest.</a:t>
            </a:r>
          </a:p>
          <a:p>
            <a:pPr marL="0" indent="0">
              <a:buNone/>
            </a:pPr>
            <a:r>
              <a:rPr lang="en-US" dirty="0">
                <a:sym typeface="Wingdings 2" panose="05020102010507070707" pitchFamily="18" charset="2"/>
              </a:rPr>
              <a:t>	</a:t>
            </a:r>
            <a:r>
              <a:rPr lang="en-US" i="1" dirty="0">
                <a:sym typeface="Wingdings 2" panose="05020102010507070707" pitchFamily="18" charset="2"/>
              </a:rPr>
              <a:t>- Example →  houses (what about them? Find a common uniqueness to use)</a:t>
            </a:r>
          </a:p>
          <a:p>
            <a:pPr marL="0" indent="0">
              <a:buNone/>
            </a:pPr>
            <a:r>
              <a:rPr lang="en-US" dirty="0">
                <a:sym typeface="Wingdings 2" panose="05020102010507070707" pitchFamily="18" charset="2"/>
              </a:rPr>
              <a:t>•  You may have pictures showing detail or a second view</a:t>
            </a:r>
          </a:p>
          <a:p>
            <a:pPr marL="0" indent="0">
              <a:buNone/>
            </a:pPr>
            <a:r>
              <a:rPr lang="en-US" dirty="0">
                <a:sym typeface="Wingdings 2" panose="05020102010507070707" pitchFamily="18" charset="2"/>
              </a:rPr>
              <a:t>•  When uploading pictures for submission to the College Board, order your</a:t>
            </a:r>
          </a:p>
          <a:p>
            <a:pPr marL="0" indent="0">
              <a:buNone/>
            </a:pPr>
            <a:r>
              <a:rPr lang="en-US" dirty="0">
                <a:sym typeface="Wingdings 2" panose="05020102010507070707" pitchFamily="18" charset="2"/>
              </a:rPr>
              <a:t>    pictures with your best slides last. This will enable the reader to view </a:t>
            </a:r>
          </a:p>
          <a:p>
            <a:pPr marL="0" indent="0">
              <a:buNone/>
            </a:pPr>
            <a:r>
              <a:rPr lang="en-US" dirty="0">
                <a:sym typeface="Wingdings 2" panose="05020102010507070707" pitchFamily="18" charset="2"/>
              </a:rPr>
              <a:t>    sequential growth. Your last pieces should be your grand finale!</a:t>
            </a:r>
          </a:p>
          <a:p>
            <a:pPr marL="0" indent="0">
              <a:buNone/>
            </a:pPr>
            <a:r>
              <a:rPr lang="en-US" dirty="0">
                <a:sym typeface="Wingdings 2" panose="05020102010507070707" pitchFamily="18" charset="2"/>
              </a:rPr>
              <a:t>    (Doesn’t matter when art work was completed)</a:t>
            </a:r>
          </a:p>
          <a:p>
            <a:pPr marL="0" indent="0">
              <a:buNone/>
            </a:pPr>
            <a:endParaRPr lang="en-US" sz="1400" dirty="0">
              <a:sym typeface="Wingdings 2" panose="05020102010507070707" pitchFamily="18" charset="2"/>
            </a:endParaRPr>
          </a:p>
          <a:p>
            <a:pPr marL="0" indent="0">
              <a:buNone/>
            </a:pPr>
            <a:r>
              <a:rPr lang="en-US" dirty="0">
                <a:sym typeface="Wingdings 2" panose="05020102010507070707" pitchFamily="18" charset="2"/>
              </a:rPr>
              <a:t>	</a:t>
            </a:r>
            <a:r>
              <a:rPr lang="en-US" sz="2200" dirty="0">
                <a:sym typeface="Wingdings 2" panose="05020102010507070707" pitchFamily="18" charset="2"/>
              </a:rPr>
              <a:t>* </a:t>
            </a:r>
            <a:r>
              <a:rPr lang="en-US" sz="2200" i="1" dirty="0">
                <a:sym typeface="Wingdings 2" panose="05020102010507070707" pitchFamily="18" charset="2"/>
              </a:rPr>
              <a:t>Think if you put your best work first, what would the reader think as they view the rest</a:t>
            </a:r>
          </a:p>
          <a:p>
            <a:pPr marL="0" indent="0">
              <a:buNone/>
            </a:pPr>
            <a:r>
              <a:rPr lang="en-US" sz="2200" i="1" dirty="0">
                <a:sym typeface="Wingdings 2" panose="05020102010507070707" pitchFamily="18" charset="2"/>
              </a:rPr>
              <a:t>                 of your work? Do not set the standard of what they should be viewing as your first piece.</a:t>
            </a:r>
            <a:endParaRPr lang="en-US" sz="2200" dirty="0"/>
          </a:p>
        </p:txBody>
      </p:sp>
    </p:spTree>
    <p:extLst>
      <p:ext uri="{BB962C8B-B14F-4D97-AF65-F5344CB8AC3E}">
        <p14:creationId xmlns:p14="http://schemas.microsoft.com/office/powerpoint/2010/main" val="2169411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u="sng" dirty="0"/>
              <a:t>Section II: </a:t>
            </a:r>
            <a:br>
              <a:rPr lang="en-US" b="1" u="sng" dirty="0"/>
            </a:br>
            <a:r>
              <a:rPr lang="en-US" b="1" u="sng" dirty="0"/>
              <a:t>SUSTAINED INVESTIGATION Commentary</a:t>
            </a:r>
          </a:p>
        </p:txBody>
      </p:sp>
      <p:sp>
        <p:nvSpPr>
          <p:cNvPr id="3" name="Content Placeholder 2"/>
          <p:cNvSpPr>
            <a:spLocks noGrp="1"/>
          </p:cNvSpPr>
          <p:nvPr>
            <p:ph idx="1"/>
          </p:nvPr>
        </p:nvSpPr>
        <p:spPr>
          <a:xfrm>
            <a:off x="644139" y="1690688"/>
            <a:ext cx="10903721" cy="4865732"/>
          </a:xfrm>
        </p:spPr>
        <p:txBody>
          <a:bodyPr>
            <a:normAutofit lnSpcReduction="10000"/>
          </a:bodyPr>
          <a:lstStyle/>
          <a:p>
            <a:r>
              <a:rPr lang="en-US" dirty="0"/>
              <a:t>You will be required to write a brief commentary describing your Sustained Investigation idea and how it evolved when you submit your images.</a:t>
            </a:r>
          </a:p>
          <a:p>
            <a:r>
              <a:rPr lang="en-US" dirty="0"/>
              <a:t>Your commentary will </a:t>
            </a:r>
            <a:r>
              <a:rPr lang="en-US" u="sng" dirty="0"/>
              <a:t>not</a:t>
            </a:r>
            <a:r>
              <a:rPr lang="en-US" dirty="0"/>
              <a:t> be scored, but it will provide important information about your portfolio to the readers.</a:t>
            </a:r>
          </a:p>
          <a:p>
            <a:r>
              <a:rPr lang="en-US" dirty="0"/>
              <a:t>Remember to use proper grammar, punctuation, etc. when completing</a:t>
            </a:r>
          </a:p>
          <a:p>
            <a:endParaRPr lang="en-US" sz="2000" dirty="0"/>
          </a:p>
          <a:p>
            <a:r>
              <a:rPr lang="en-US" dirty="0"/>
              <a:t>Example commentary questions –</a:t>
            </a:r>
          </a:p>
          <a:p>
            <a:pPr marL="914400" lvl="1" indent="-457200">
              <a:buAutoNum type="arabicPeriod"/>
            </a:pPr>
            <a:r>
              <a:rPr lang="en-US" i="1" dirty="0"/>
              <a:t>What is the central idea of your sustained investigation?    </a:t>
            </a:r>
            <a:r>
              <a:rPr lang="en-US" sz="1800" dirty="0"/>
              <a:t>(500 characters maximum)</a:t>
            </a:r>
          </a:p>
          <a:p>
            <a:pPr marL="914400" lvl="1" indent="-457200">
              <a:buAutoNum type="arabicPeriod"/>
            </a:pPr>
            <a:r>
              <a:rPr lang="en-US" i="1" dirty="0"/>
              <a:t>How does the work in your sustained investigation demonstrate the exploration of your idea? You may refer to specific images as examples. </a:t>
            </a:r>
          </a:p>
          <a:p>
            <a:pPr marL="457200" lvl="1" indent="0">
              <a:buNone/>
            </a:pPr>
            <a:r>
              <a:rPr lang="en-US" dirty="0"/>
              <a:t>      </a:t>
            </a:r>
            <a:r>
              <a:rPr lang="en-US" sz="1800" dirty="0"/>
              <a:t>(1350 characters maximum)</a:t>
            </a:r>
          </a:p>
        </p:txBody>
      </p:sp>
    </p:spTree>
    <p:extLst>
      <p:ext uri="{BB962C8B-B14F-4D97-AF65-F5344CB8AC3E}">
        <p14:creationId xmlns:p14="http://schemas.microsoft.com/office/powerpoint/2010/main" val="2759302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Section II: SUSTAINED INVESTIGATION</a:t>
            </a:r>
          </a:p>
        </p:txBody>
      </p:sp>
      <p:sp>
        <p:nvSpPr>
          <p:cNvPr id="3" name="Content Placeholder 2"/>
          <p:cNvSpPr>
            <a:spLocks noGrp="1"/>
          </p:cNvSpPr>
          <p:nvPr>
            <p:ph idx="1"/>
          </p:nvPr>
        </p:nvSpPr>
        <p:spPr>
          <a:xfrm>
            <a:off x="564023" y="1690688"/>
            <a:ext cx="11212082" cy="4819828"/>
          </a:xfrm>
        </p:spPr>
        <p:txBody>
          <a:bodyPr>
            <a:normAutofit fontScale="85000" lnSpcReduction="20000"/>
          </a:bodyPr>
          <a:lstStyle/>
          <a:p>
            <a:pPr>
              <a:buFont typeface="Wingdings 2" panose="05020102010507070707" pitchFamily="18" charset="2"/>
              <a:buChar char="ö"/>
            </a:pPr>
            <a:r>
              <a:rPr lang="en-US" dirty="0">
                <a:sym typeface="Wingdings 2" panose="05020102010507070707" pitchFamily="18" charset="2"/>
              </a:rPr>
              <a:t>  Key Scoring Descriptors - </a:t>
            </a:r>
          </a:p>
          <a:p>
            <a:pPr marL="0" indent="0">
              <a:buNone/>
            </a:pPr>
            <a:r>
              <a:rPr lang="en-US" sz="1600" dirty="0">
                <a:sym typeface="Wingdings 2" panose="05020102010507070707" pitchFamily="18" charset="2"/>
              </a:rPr>
              <a:t>   </a:t>
            </a:r>
          </a:p>
          <a:p>
            <a:pPr marL="0" indent="0">
              <a:buNone/>
            </a:pPr>
            <a:r>
              <a:rPr lang="en-US" dirty="0">
                <a:sym typeface="Wingdings 2" panose="05020102010507070707" pitchFamily="18" charset="2"/>
              </a:rPr>
              <a:t>	A.    Integration of the Topic of the Sustained Investigation and the Work Presented</a:t>
            </a:r>
          </a:p>
          <a:p>
            <a:pPr marL="0" indent="0">
              <a:buNone/>
            </a:pPr>
            <a:r>
              <a:rPr lang="en-US" dirty="0">
                <a:sym typeface="Wingdings 2" panose="05020102010507070707" pitchFamily="18" charset="2"/>
              </a:rPr>
              <a:t>	B.    Decision Making and Discovery Through Investigation</a:t>
            </a:r>
          </a:p>
          <a:p>
            <a:pPr marL="0" indent="0">
              <a:buNone/>
            </a:pPr>
            <a:r>
              <a:rPr lang="en-US" dirty="0">
                <a:sym typeface="Wingdings 2" panose="05020102010507070707" pitchFamily="18" charset="2"/>
              </a:rPr>
              <a:t>	C.    Originality and Innovative Thinking</a:t>
            </a:r>
          </a:p>
          <a:p>
            <a:pPr marL="0" indent="0">
              <a:buNone/>
            </a:pPr>
            <a:r>
              <a:rPr lang="en-US" dirty="0">
                <a:sym typeface="Wingdings 2" panose="05020102010507070707" pitchFamily="18" charset="2"/>
              </a:rPr>
              <a:t>	D.    Evocative Theme that Engages the Viewer</a:t>
            </a:r>
          </a:p>
          <a:p>
            <a:pPr marL="0" indent="0">
              <a:buNone/>
            </a:pPr>
            <a:r>
              <a:rPr lang="en-US" dirty="0">
                <a:sym typeface="Wingdings 2" panose="05020102010507070707" pitchFamily="18" charset="2"/>
              </a:rPr>
              <a:t>	E.    Transformation and Growth</a:t>
            </a:r>
          </a:p>
          <a:p>
            <a:pPr marL="0" indent="0">
              <a:buNone/>
            </a:pPr>
            <a:r>
              <a:rPr lang="en-US" dirty="0">
                <a:sym typeface="Wingdings 2" panose="05020102010507070707" pitchFamily="18" charset="2"/>
              </a:rPr>
              <a:t>	F.     Technical Competence and Skill with Materials and Media</a:t>
            </a:r>
          </a:p>
          <a:p>
            <a:pPr marL="0" indent="0">
              <a:buNone/>
            </a:pPr>
            <a:r>
              <a:rPr lang="en-US" dirty="0">
                <a:sym typeface="Wingdings 2" panose="05020102010507070707" pitchFamily="18" charset="2"/>
              </a:rPr>
              <a:t>	G.    Understanding the Use of Digital or Photographic Processes</a:t>
            </a:r>
          </a:p>
          <a:p>
            <a:pPr marL="0" indent="0">
              <a:buNone/>
            </a:pPr>
            <a:r>
              <a:rPr lang="en-US" dirty="0">
                <a:sym typeface="Wingdings 2" panose="05020102010507070707" pitchFamily="18" charset="2"/>
              </a:rPr>
              <a:t>	H.    Appropriation and the Student “Voice”</a:t>
            </a:r>
          </a:p>
          <a:p>
            <a:pPr marL="0" indent="0">
              <a:buNone/>
            </a:pPr>
            <a:r>
              <a:rPr lang="en-US" dirty="0">
                <a:sym typeface="Wingdings 2" panose="05020102010507070707" pitchFamily="18" charset="2"/>
              </a:rPr>
              <a:t>	I.     Image Quality  (for Weak and Poor Sustained Investigations Only)</a:t>
            </a:r>
          </a:p>
          <a:p>
            <a:pPr marL="0" indent="0">
              <a:buNone/>
            </a:pPr>
            <a:r>
              <a:rPr lang="en-US" dirty="0">
                <a:sym typeface="Wingdings 2" panose="05020102010507070707" pitchFamily="18" charset="2"/>
              </a:rPr>
              <a:t>	J.    Overall Accomplishment and Quality</a:t>
            </a:r>
            <a:endParaRPr lang="en-US" dirty="0"/>
          </a:p>
        </p:txBody>
      </p:sp>
      <p:pic>
        <p:nvPicPr>
          <p:cNvPr id="4" name="Picture 3"/>
          <p:cNvPicPr>
            <a:picLocks noChangeAspect="1"/>
          </p:cNvPicPr>
          <p:nvPr/>
        </p:nvPicPr>
        <p:blipFill rotWithShape="1">
          <a:blip r:embed="rId2"/>
          <a:srcRect l="39237" t="86806" r="40412" b="5732"/>
          <a:stretch/>
        </p:blipFill>
        <p:spPr>
          <a:xfrm>
            <a:off x="8357786" y="6037604"/>
            <a:ext cx="3977683" cy="820396"/>
          </a:xfrm>
          <a:prstGeom prst="rect">
            <a:avLst/>
          </a:prstGeom>
        </p:spPr>
      </p:pic>
    </p:spTree>
    <p:extLst>
      <p:ext uri="{BB962C8B-B14F-4D97-AF65-F5344CB8AC3E}">
        <p14:creationId xmlns:p14="http://schemas.microsoft.com/office/powerpoint/2010/main" val="2362608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Section II: SUSTAINED INVESTIGATION</a:t>
            </a:r>
          </a:p>
        </p:txBody>
      </p:sp>
      <p:sp>
        <p:nvSpPr>
          <p:cNvPr id="3" name="Content Placeholder 2"/>
          <p:cNvSpPr>
            <a:spLocks noGrp="1"/>
          </p:cNvSpPr>
          <p:nvPr>
            <p:ph idx="1"/>
          </p:nvPr>
        </p:nvSpPr>
        <p:spPr>
          <a:xfrm>
            <a:off x="838200" y="1690688"/>
            <a:ext cx="10433704" cy="4819828"/>
          </a:xfrm>
        </p:spPr>
        <p:txBody>
          <a:bodyPr>
            <a:normAutofit lnSpcReduction="10000"/>
          </a:bodyPr>
          <a:lstStyle/>
          <a:p>
            <a:pPr>
              <a:buFont typeface="Wingdings 2" panose="05020102010507070707" pitchFamily="18" charset="2"/>
              <a:buChar char="ö"/>
            </a:pPr>
            <a:r>
              <a:rPr lang="en-US" dirty="0"/>
              <a:t> In applying these descriptors, consider drawing issues such as the </a:t>
            </a:r>
          </a:p>
          <a:p>
            <a:pPr marL="0" indent="0">
              <a:buNone/>
            </a:pPr>
            <a:r>
              <a:rPr lang="en-US" dirty="0"/>
              <a:t>     following.</a:t>
            </a:r>
          </a:p>
          <a:p>
            <a:pPr marL="0" indent="0">
              <a:buNone/>
            </a:pPr>
            <a:endParaRPr lang="en-US" dirty="0"/>
          </a:p>
          <a:p>
            <a:pPr marL="0" indent="0">
              <a:buNone/>
            </a:pPr>
            <a:r>
              <a:rPr lang="en-US" dirty="0"/>
              <a:t>	</a:t>
            </a:r>
            <a:r>
              <a:rPr lang="en-US" dirty="0">
                <a:sym typeface="Wingdings 3" panose="05040102010807070707" pitchFamily="18" charset="2"/>
              </a:rPr>
              <a:t>    Line Quality</a:t>
            </a:r>
          </a:p>
          <a:p>
            <a:pPr marL="0" indent="0">
              <a:buNone/>
            </a:pPr>
            <a:r>
              <a:rPr lang="en-US" dirty="0">
                <a:sym typeface="Wingdings 3" panose="05040102010807070707" pitchFamily="18" charset="2"/>
              </a:rPr>
              <a:t>	    Light and Shade</a:t>
            </a:r>
          </a:p>
          <a:p>
            <a:pPr marL="0" indent="0">
              <a:buNone/>
            </a:pPr>
            <a:r>
              <a:rPr lang="en-US" dirty="0">
                <a:sym typeface="Wingdings 3" panose="05040102010807070707" pitchFamily="18" charset="2"/>
              </a:rPr>
              <a:t>	    Rendering of Form</a:t>
            </a:r>
          </a:p>
          <a:p>
            <a:pPr marL="0" indent="0">
              <a:buNone/>
            </a:pPr>
            <a:r>
              <a:rPr lang="en-US" dirty="0">
                <a:sym typeface="Wingdings 3" panose="05040102010807070707" pitchFamily="18" charset="2"/>
              </a:rPr>
              <a:t>	    Composition</a:t>
            </a:r>
          </a:p>
          <a:p>
            <a:pPr marL="0" indent="0">
              <a:buNone/>
            </a:pPr>
            <a:r>
              <a:rPr lang="en-US" dirty="0">
                <a:sym typeface="Wingdings 3" panose="05040102010807070707" pitchFamily="18" charset="2"/>
              </a:rPr>
              <a:t>	    Surface Manipulation</a:t>
            </a:r>
          </a:p>
          <a:p>
            <a:pPr marL="0" indent="0">
              <a:buNone/>
            </a:pPr>
            <a:r>
              <a:rPr lang="en-US" dirty="0">
                <a:sym typeface="Wingdings 3" panose="05040102010807070707" pitchFamily="18" charset="2"/>
              </a:rPr>
              <a:t>	    the Illusion of Depth</a:t>
            </a:r>
          </a:p>
          <a:p>
            <a:pPr marL="0" indent="0">
              <a:buNone/>
            </a:pPr>
            <a:r>
              <a:rPr lang="en-US" dirty="0">
                <a:sym typeface="Wingdings 3" panose="05040102010807070707" pitchFamily="18" charset="2"/>
              </a:rPr>
              <a:t>	    Mark Making</a:t>
            </a:r>
            <a:endParaRPr lang="en-US" dirty="0"/>
          </a:p>
          <a:p>
            <a:pPr marL="0" indent="0">
              <a:buNone/>
            </a:pPr>
            <a:endParaRPr lang="en-US" dirty="0"/>
          </a:p>
        </p:txBody>
      </p:sp>
      <p:pic>
        <p:nvPicPr>
          <p:cNvPr id="4" name="Picture 3"/>
          <p:cNvPicPr>
            <a:picLocks noChangeAspect="1"/>
          </p:cNvPicPr>
          <p:nvPr/>
        </p:nvPicPr>
        <p:blipFill rotWithShape="1">
          <a:blip r:embed="rId2"/>
          <a:srcRect l="39237" t="86806" r="40412" b="5732"/>
          <a:stretch/>
        </p:blipFill>
        <p:spPr>
          <a:xfrm>
            <a:off x="8357786" y="6037604"/>
            <a:ext cx="3977683" cy="820396"/>
          </a:xfrm>
          <a:prstGeom prst="rect">
            <a:avLst/>
          </a:prstGeom>
        </p:spPr>
      </p:pic>
    </p:spTree>
    <p:extLst>
      <p:ext uri="{BB962C8B-B14F-4D97-AF65-F5344CB8AC3E}">
        <p14:creationId xmlns:p14="http://schemas.microsoft.com/office/powerpoint/2010/main" val="2221615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0393" t="7181" r="31486" b="5210"/>
          <a:stretch/>
        </p:blipFill>
        <p:spPr>
          <a:xfrm rot="16200000">
            <a:off x="2918242" y="-1594068"/>
            <a:ext cx="7430370" cy="9861846"/>
          </a:xfrm>
          <a:prstGeom prst="rect">
            <a:avLst/>
          </a:prstGeom>
        </p:spPr>
      </p:pic>
      <p:sp>
        <p:nvSpPr>
          <p:cNvPr id="3" name="TextBox 2"/>
          <p:cNvSpPr txBox="1"/>
          <p:nvPr/>
        </p:nvSpPr>
        <p:spPr>
          <a:xfrm rot="16200000">
            <a:off x="-1494750" y="3444387"/>
            <a:ext cx="5169877" cy="738664"/>
          </a:xfrm>
          <a:prstGeom prst="rect">
            <a:avLst/>
          </a:prstGeom>
          <a:noFill/>
        </p:spPr>
        <p:txBody>
          <a:bodyPr wrap="square" rtlCol="0">
            <a:spAutoFit/>
          </a:bodyPr>
          <a:lstStyle/>
          <a:p>
            <a:r>
              <a:rPr lang="en-US" sz="2400" b="1" u="sng" dirty="0"/>
              <a:t>Drawing Concentration Rubric</a:t>
            </a:r>
          </a:p>
          <a:p>
            <a:r>
              <a:rPr lang="en-US" dirty="0"/>
              <a:t>Scores: 1 - 6</a:t>
            </a:r>
          </a:p>
        </p:txBody>
      </p:sp>
    </p:spTree>
    <p:extLst>
      <p:ext uri="{BB962C8B-B14F-4D97-AF65-F5344CB8AC3E}">
        <p14:creationId xmlns:p14="http://schemas.microsoft.com/office/powerpoint/2010/main" val="1690000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411" t="6907" r="31630" b="5272"/>
          <a:stretch/>
        </p:blipFill>
        <p:spPr>
          <a:xfrm rot="16200000">
            <a:off x="2979126" y="-1673453"/>
            <a:ext cx="7469297" cy="10181792"/>
          </a:xfrm>
          <a:prstGeom prst="rect">
            <a:avLst/>
          </a:prstGeom>
        </p:spPr>
      </p:pic>
      <p:sp>
        <p:nvSpPr>
          <p:cNvPr id="3" name="TextBox 2"/>
          <p:cNvSpPr txBox="1"/>
          <p:nvPr/>
        </p:nvSpPr>
        <p:spPr>
          <a:xfrm rot="16200000">
            <a:off x="-1494750" y="3444387"/>
            <a:ext cx="5169877" cy="738664"/>
          </a:xfrm>
          <a:prstGeom prst="rect">
            <a:avLst/>
          </a:prstGeom>
          <a:noFill/>
        </p:spPr>
        <p:txBody>
          <a:bodyPr wrap="square" rtlCol="0">
            <a:spAutoFit/>
          </a:bodyPr>
          <a:lstStyle/>
          <a:p>
            <a:r>
              <a:rPr lang="en-US" sz="2400" b="1" u="sng" dirty="0"/>
              <a:t>Drawing Concentration Rubric</a:t>
            </a:r>
          </a:p>
          <a:p>
            <a:r>
              <a:rPr lang="en-US" dirty="0"/>
              <a:t>Scores: 1 - 6</a:t>
            </a:r>
          </a:p>
        </p:txBody>
      </p:sp>
    </p:spTree>
    <p:extLst>
      <p:ext uri="{BB962C8B-B14F-4D97-AF65-F5344CB8AC3E}">
        <p14:creationId xmlns:p14="http://schemas.microsoft.com/office/powerpoint/2010/main" val="310183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Advanced Placement Studio Drawing:</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Studio Art: Drawing Advanced Placement is the highest level art class offered for the serious art student who wishes to continue their study of art at the college level. Over the course of the year, students will create a portfolio, focusing on three main aspects: quality, concentration, and breadth. Work submitted to the AP College Board can include previous art made prior to this class. Although this course focuses mainly on individual student work, the beginning of the course will be project guided by the teacher.  AP Drawing will require time spent outside of the classroom to finish assignments. This studio class will challenge and prepare students to take the AP Art Portfolio Exam (a fee is required to take this exam) at the end of the year. College credit may be earned after successfully passing the portfolio submission.</a:t>
            </a:r>
          </a:p>
          <a:p>
            <a:endParaRPr lang="en-US" dirty="0"/>
          </a:p>
        </p:txBody>
      </p:sp>
    </p:spTree>
    <p:extLst>
      <p:ext uri="{BB962C8B-B14F-4D97-AF65-F5344CB8AC3E}">
        <p14:creationId xmlns:p14="http://schemas.microsoft.com/office/powerpoint/2010/main" val="225380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416" t="7321" r="31667" b="5329"/>
          <a:stretch/>
        </p:blipFill>
        <p:spPr>
          <a:xfrm rot="16200000">
            <a:off x="2994911" y="-1412974"/>
            <a:ext cx="7387447" cy="9573244"/>
          </a:xfrm>
          <a:prstGeom prst="rect">
            <a:avLst/>
          </a:prstGeom>
        </p:spPr>
      </p:pic>
      <p:sp>
        <p:nvSpPr>
          <p:cNvPr id="3" name="TextBox 2"/>
          <p:cNvSpPr txBox="1"/>
          <p:nvPr/>
        </p:nvSpPr>
        <p:spPr>
          <a:xfrm rot="16200000">
            <a:off x="-1494750" y="3444387"/>
            <a:ext cx="5169877" cy="738664"/>
          </a:xfrm>
          <a:prstGeom prst="rect">
            <a:avLst/>
          </a:prstGeom>
          <a:noFill/>
        </p:spPr>
        <p:txBody>
          <a:bodyPr wrap="square" rtlCol="0">
            <a:spAutoFit/>
          </a:bodyPr>
          <a:lstStyle/>
          <a:p>
            <a:r>
              <a:rPr lang="en-US" sz="2400" b="1" u="sng" dirty="0"/>
              <a:t>Drawing Concentration Rubric</a:t>
            </a:r>
          </a:p>
          <a:p>
            <a:r>
              <a:rPr lang="en-US" dirty="0"/>
              <a:t>Scores: 1 - 6</a:t>
            </a:r>
          </a:p>
        </p:txBody>
      </p:sp>
    </p:spTree>
    <p:extLst>
      <p:ext uri="{BB962C8B-B14F-4D97-AF65-F5344CB8AC3E}">
        <p14:creationId xmlns:p14="http://schemas.microsoft.com/office/powerpoint/2010/main" val="411385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Section II: SUSTAINED INVESTIGATION</a:t>
            </a:r>
            <a:endParaRPr lang="en-US" dirty="0"/>
          </a:p>
        </p:txBody>
      </p:sp>
      <p:sp>
        <p:nvSpPr>
          <p:cNvPr id="3" name="Content Placeholder 2"/>
          <p:cNvSpPr>
            <a:spLocks noGrp="1"/>
          </p:cNvSpPr>
          <p:nvPr>
            <p:ph idx="1"/>
          </p:nvPr>
        </p:nvSpPr>
        <p:spPr/>
        <p:txBody>
          <a:bodyPr/>
          <a:lstStyle/>
          <a:p>
            <a:r>
              <a:rPr lang="en-US" dirty="0"/>
              <a:t>Student Examples 2017: </a:t>
            </a:r>
          </a:p>
          <a:p>
            <a:pPr lvl="1"/>
            <a:endParaRPr lang="en-US" dirty="0"/>
          </a:p>
          <a:p>
            <a:r>
              <a:rPr lang="en-US" dirty="0"/>
              <a:t>Student Examples 2016: </a:t>
            </a:r>
          </a:p>
          <a:p>
            <a:pPr lvl="1"/>
            <a:r>
              <a:rPr lang="en-US" dirty="0">
                <a:hlinkClick r:id="rId2"/>
              </a:rPr>
              <a:t>http://studioartportfolios.collegeboard.org/category/2016-drawing-concentration/</a:t>
            </a:r>
            <a:r>
              <a:rPr lang="en-US" dirty="0"/>
              <a:t> </a:t>
            </a:r>
          </a:p>
          <a:p>
            <a:r>
              <a:rPr lang="en-US" dirty="0"/>
              <a:t>Student Examples 2015: </a:t>
            </a:r>
          </a:p>
          <a:p>
            <a:pPr lvl="1"/>
            <a:r>
              <a:rPr lang="en-US" dirty="0">
                <a:hlinkClick r:id="rId3"/>
              </a:rPr>
              <a:t>http://studioartportfolios.collegeboard.org/category/2015-drawing-concentration/</a:t>
            </a:r>
            <a:r>
              <a:rPr lang="en-US" dirty="0"/>
              <a:t> </a:t>
            </a:r>
          </a:p>
        </p:txBody>
      </p:sp>
    </p:spTree>
    <p:extLst>
      <p:ext uri="{BB962C8B-B14F-4D97-AF65-F5344CB8AC3E}">
        <p14:creationId xmlns:p14="http://schemas.microsoft.com/office/powerpoint/2010/main" val="3320345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09952" y="2561394"/>
            <a:ext cx="10872442" cy="1325563"/>
          </a:xfrm>
        </p:spPr>
        <p:txBody>
          <a:bodyPr>
            <a:normAutofit fontScale="90000"/>
          </a:bodyPr>
          <a:lstStyle/>
          <a:p>
            <a:pPr algn="ctr"/>
            <a:r>
              <a:rPr lang="en-US" sz="6600" b="1" u="sng" dirty="0"/>
              <a:t>Section III:  RANGE OF APPROACHES</a:t>
            </a:r>
            <a:br>
              <a:rPr lang="en-US" sz="6600" b="1" u="sng" dirty="0"/>
            </a:br>
            <a:r>
              <a:rPr lang="en-US" sz="1600" b="1" u="sng" dirty="0"/>
              <a:t>   </a:t>
            </a:r>
            <a:br>
              <a:rPr lang="en-US" sz="6600" b="1" u="sng" dirty="0"/>
            </a:br>
            <a:r>
              <a:rPr lang="en-US" i="1" dirty="0"/>
              <a:t>(Breadth)</a:t>
            </a:r>
            <a:endParaRPr lang="en-US" sz="6600" b="1" u="sng" dirty="0"/>
          </a:p>
        </p:txBody>
      </p:sp>
    </p:spTree>
    <p:extLst>
      <p:ext uri="{BB962C8B-B14F-4D97-AF65-F5344CB8AC3E}">
        <p14:creationId xmlns:p14="http://schemas.microsoft.com/office/powerpoint/2010/main" val="1684010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1545"/>
            <a:ext cx="10515600" cy="1325563"/>
          </a:xfrm>
        </p:spPr>
        <p:txBody>
          <a:bodyPr/>
          <a:lstStyle/>
          <a:p>
            <a:r>
              <a:rPr lang="en-US" b="1" u="sng" dirty="0"/>
              <a:t>Section III: RANGE OF APPROACHES</a:t>
            </a:r>
          </a:p>
        </p:txBody>
      </p:sp>
      <p:sp>
        <p:nvSpPr>
          <p:cNvPr id="3" name="Content Placeholder 2"/>
          <p:cNvSpPr>
            <a:spLocks noGrp="1"/>
          </p:cNvSpPr>
          <p:nvPr>
            <p:ph idx="1"/>
          </p:nvPr>
        </p:nvSpPr>
        <p:spPr>
          <a:xfrm>
            <a:off x="838200" y="1274886"/>
            <a:ext cx="10776438" cy="5503986"/>
          </a:xfrm>
        </p:spPr>
        <p:txBody>
          <a:bodyPr>
            <a:normAutofit fontScale="62500" lnSpcReduction="20000"/>
          </a:bodyPr>
          <a:lstStyle/>
          <a:p>
            <a:pPr marL="0" indent="0">
              <a:buNone/>
            </a:pPr>
            <a:r>
              <a:rPr lang="en-US" sz="3200" dirty="0">
                <a:sym typeface="Wingdings 2" panose="05020102010507070707" pitchFamily="18" charset="2"/>
              </a:rPr>
              <a:t>•  12 digital images of 12 </a:t>
            </a:r>
            <a:r>
              <a:rPr lang="en-US" sz="3200" u="sng" dirty="0">
                <a:sym typeface="Wingdings 2" panose="05020102010507070707" pitchFamily="18" charset="2"/>
              </a:rPr>
              <a:t>separate</a:t>
            </a:r>
            <a:r>
              <a:rPr lang="en-US" sz="3200" dirty="0">
                <a:sym typeface="Wingdings 2" panose="05020102010507070707" pitchFamily="18" charset="2"/>
              </a:rPr>
              <a:t> works will be submitted  </a:t>
            </a:r>
          </a:p>
          <a:p>
            <a:pPr marL="0" indent="0">
              <a:buNone/>
            </a:pPr>
            <a:r>
              <a:rPr lang="en-US" sz="3200" dirty="0">
                <a:sym typeface="Wingdings 2" panose="05020102010507070707" pitchFamily="18" charset="2"/>
              </a:rPr>
              <a:t>•  Work will be a “variety pack”, showing proper use of technical skills and incorporating the elements </a:t>
            </a:r>
          </a:p>
          <a:p>
            <a:pPr marL="0" indent="0">
              <a:buNone/>
            </a:pPr>
            <a:r>
              <a:rPr lang="en-US" sz="3200" dirty="0">
                <a:sym typeface="Wingdings 2" panose="05020102010507070707" pitchFamily="18" charset="2"/>
              </a:rPr>
              <a:t>    and principles of art.</a:t>
            </a:r>
          </a:p>
          <a:p>
            <a:pPr marL="0" indent="0">
              <a:buNone/>
            </a:pPr>
            <a:r>
              <a:rPr lang="en-US" sz="3200" dirty="0">
                <a:sym typeface="Wingdings 2" panose="05020102010507070707" pitchFamily="18" charset="2"/>
              </a:rPr>
              <a:t>•  Assignments you can use for this section:</a:t>
            </a:r>
          </a:p>
          <a:p>
            <a:pPr marL="0" indent="0">
              <a:buNone/>
            </a:pPr>
            <a:r>
              <a:rPr lang="en-US" sz="3200" dirty="0">
                <a:sym typeface="Wingdings 2" panose="05020102010507070707" pitchFamily="18" charset="2"/>
              </a:rPr>
              <a:t>		- assignments completed at the beginning of the year</a:t>
            </a:r>
          </a:p>
          <a:p>
            <a:pPr marL="0" indent="0">
              <a:buNone/>
            </a:pPr>
            <a:r>
              <a:rPr lang="en-US" sz="3200" dirty="0">
                <a:sym typeface="Wingdings 2" panose="05020102010507070707" pitchFamily="18" charset="2"/>
              </a:rPr>
              <a:t>		- summer assignments</a:t>
            </a:r>
          </a:p>
          <a:p>
            <a:pPr marL="0" indent="0">
              <a:buNone/>
            </a:pPr>
            <a:r>
              <a:rPr lang="en-US" sz="3200" dirty="0">
                <a:sym typeface="Wingdings 2" panose="05020102010507070707" pitchFamily="18" charset="2"/>
              </a:rPr>
              <a:t>		- DOP assignments</a:t>
            </a:r>
          </a:p>
          <a:p>
            <a:pPr marL="0" indent="0">
              <a:buNone/>
            </a:pPr>
            <a:r>
              <a:rPr lang="en-US" sz="3200" dirty="0">
                <a:sym typeface="Wingdings 2" panose="05020102010507070707" pitchFamily="18" charset="2"/>
              </a:rPr>
              <a:t>		- any drawing artwork from previous years and art classes</a:t>
            </a:r>
          </a:p>
          <a:p>
            <a:pPr marL="0" indent="0">
              <a:buNone/>
            </a:pPr>
            <a:r>
              <a:rPr lang="en-US" sz="3200" dirty="0">
                <a:sym typeface="Wingdings 2" panose="05020102010507070707" pitchFamily="18" charset="2"/>
              </a:rPr>
              <a:t>•  These works of art need to be different pieces than what you submitted for your Sustained Investigation </a:t>
            </a:r>
          </a:p>
          <a:p>
            <a:pPr marL="0" indent="0">
              <a:buNone/>
            </a:pPr>
            <a:r>
              <a:rPr lang="en-US" sz="3200" dirty="0">
                <a:sym typeface="Wingdings 2" panose="05020102010507070707" pitchFamily="18" charset="2"/>
              </a:rPr>
              <a:t>     section.</a:t>
            </a:r>
          </a:p>
          <a:p>
            <a:pPr marL="0" indent="0">
              <a:buNone/>
            </a:pPr>
            <a:r>
              <a:rPr lang="en-US" sz="3200" dirty="0">
                <a:sym typeface="Wingdings 2" panose="05020102010507070707" pitchFamily="18" charset="2"/>
              </a:rPr>
              <a:t>•  When uploading pictures for submission to the College Board, order your pictures with your best </a:t>
            </a:r>
          </a:p>
          <a:p>
            <a:pPr marL="0" indent="0">
              <a:buNone/>
            </a:pPr>
            <a:r>
              <a:rPr lang="en-US" sz="3200" dirty="0">
                <a:sym typeface="Wingdings 2" panose="05020102010507070707" pitchFamily="18" charset="2"/>
              </a:rPr>
              <a:t>    slides last. This will enable the reader to view sequential growth. Your last pieces should be your </a:t>
            </a:r>
          </a:p>
          <a:p>
            <a:pPr marL="0" indent="0">
              <a:buNone/>
            </a:pPr>
            <a:r>
              <a:rPr lang="en-US" sz="3200" dirty="0">
                <a:sym typeface="Wingdings 2" panose="05020102010507070707" pitchFamily="18" charset="2"/>
              </a:rPr>
              <a:t>    grand finale!</a:t>
            </a:r>
          </a:p>
          <a:p>
            <a:pPr marL="0" indent="0">
              <a:buNone/>
            </a:pPr>
            <a:endParaRPr lang="en-US" sz="1900" dirty="0">
              <a:sym typeface="Wingdings 2" panose="05020102010507070707" pitchFamily="18" charset="2"/>
            </a:endParaRPr>
          </a:p>
          <a:p>
            <a:pPr marL="0" indent="0">
              <a:buNone/>
            </a:pPr>
            <a:r>
              <a:rPr lang="en-US" dirty="0">
                <a:sym typeface="Wingdings 2" panose="05020102010507070707" pitchFamily="18" charset="2"/>
              </a:rPr>
              <a:t>	</a:t>
            </a:r>
            <a:r>
              <a:rPr lang="en-US" sz="2400" dirty="0">
                <a:sym typeface="Wingdings 2" panose="05020102010507070707" pitchFamily="18" charset="2"/>
              </a:rPr>
              <a:t>* </a:t>
            </a:r>
            <a:r>
              <a:rPr lang="en-US" sz="2400" i="1" dirty="0">
                <a:sym typeface="Wingdings 2" panose="05020102010507070707" pitchFamily="18" charset="2"/>
              </a:rPr>
              <a:t>Think if you put your best work first, what would the reader think as they view the rest of your work? </a:t>
            </a:r>
          </a:p>
          <a:p>
            <a:pPr marL="0" indent="0">
              <a:buNone/>
            </a:pPr>
            <a:r>
              <a:rPr lang="en-US" sz="2400" i="1" dirty="0">
                <a:sym typeface="Wingdings 2" panose="05020102010507070707" pitchFamily="18" charset="2"/>
              </a:rPr>
              <a:t>                           Do not set the standard of what they should be viewing as your first piece.</a:t>
            </a:r>
            <a:endParaRPr lang="en-US" sz="2400" dirty="0"/>
          </a:p>
        </p:txBody>
      </p:sp>
    </p:spTree>
    <p:extLst>
      <p:ext uri="{BB962C8B-B14F-4D97-AF65-F5344CB8AC3E}">
        <p14:creationId xmlns:p14="http://schemas.microsoft.com/office/powerpoint/2010/main" val="1693891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Section III: RANGE OF APPROACHES</a:t>
            </a:r>
          </a:p>
        </p:txBody>
      </p:sp>
      <p:sp>
        <p:nvSpPr>
          <p:cNvPr id="3" name="Content Placeholder 2"/>
          <p:cNvSpPr>
            <a:spLocks noGrp="1"/>
          </p:cNvSpPr>
          <p:nvPr>
            <p:ph idx="1"/>
          </p:nvPr>
        </p:nvSpPr>
        <p:spPr>
          <a:xfrm>
            <a:off x="340407" y="1627974"/>
            <a:ext cx="11511185" cy="4819828"/>
          </a:xfrm>
        </p:spPr>
        <p:txBody>
          <a:bodyPr>
            <a:normAutofit fontScale="92500" lnSpcReduction="20000"/>
          </a:bodyPr>
          <a:lstStyle/>
          <a:p>
            <a:pPr>
              <a:buFont typeface="Wingdings 2" panose="05020102010507070707" pitchFamily="18" charset="2"/>
              <a:buChar char="ö"/>
            </a:pPr>
            <a:r>
              <a:rPr lang="en-US" dirty="0">
                <a:sym typeface="Wingdings 2" panose="05020102010507070707" pitchFamily="18" charset="2"/>
              </a:rPr>
              <a:t>  Key Scoring Descriptors - </a:t>
            </a:r>
          </a:p>
          <a:p>
            <a:pPr marL="0" indent="0">
              <a:buNone/>
            </a:pPr>
            <a:r>
              <a:rPr lang="en-US" sz="1600" dirty="0">
                <a:sym typeface="Wingdings 2" panose="05020102010507070707" pitchFamily="18" charset="2"/>
              </a:rPr>
              <a:t>   </a:t>
            </a:r>
          </a:p>
          <a:p>
            <a:pPr marL="0" indent="0">
              <a:buNone/>
            </a:pPr>
            <a:r>
              <a:rPr lang="en-US" dirty="0">
                <a:sym typeface="Wingdings 2" panose="05020102010507070707" pitchFamily="18" charset="2"/>
              </a:rPr>
              <a:t>	A.    Investigation of a Broad Range of Visual Concepts and Composition</a:t>
            </a:r>
          </a:p>
          <a:p>
            <a:pPr marL="0" indent="0">
              <a:buNone/>
            </a:pPr>
            <a:r>
              <a:rPr lang="en-US" dirty="0">
                <a:sym typeface="Wingdings 2" panose="05020102010507070707" pitchFamily="18" charset="2"/>
              </a:rPr>
              <a:t>	B.    Originality, Imagination, and Invention in Using the Elements and </a:t>
            </a:r>
          </a:p>
          <a:p>
            <a:pPr marL="0" indent="0">
              <a:buNone/>
            </a:pPr>
            <a:r>
              <a:rPr lang="en-US" dirty="0">
                <a:sym typeface="Wingdings 2" panose="05020102010507070707" pitchFamily="18" charset="2"/>
              </a:rPr>
              <a:t>                   Principles of Design in Drawing Composition</a:t>
            </a:r>
          </a:p>
          <a:p>
            <a:pPr marL="0" indent="0">
              <a:buNone/>
            </a:pPr>
            <a:r>
              <a:rPr lang="en-US" dirty="0">
                <a:sym typeface="Wingdings 2" panose="05020102010507070707" pitchFamily="18" charset="2"/>
              </a:rPr>
              <a:t>	C.    Range of Intentions or Approaches (Mediums</a:t>
            </a:r>
          </a:p>
          <a:p>
            <a:pPr marL="0" indent="0">
              <a:buNone/>
            </a:pPr>
            <a:r>
              <a:rPr lang="en-US" dirty="0">
                <a:sym typeface="Wingdings 2" panose="05020102010507070707" pitchFamily="18" charset="2"/>
              </a:rPr>
              <a:t>	D.    Confident, Evocative Work that Engages the Viewer</a:t>
            </a:r>
          </a:p>
          <a:p>
            <a:pPr marL="0" indent="0">
              <a:buNone/>
            </a:pPr>
            <a:r>
              <a:rPr lang="en-US" dirty="0">
                <a:sym typeface="Wingdings 2" panose="05020102010507070707" pitchFamily="18" charset="2"/>
              </a:rPr>
              <a:t>	E.    Technical Competence and Skill with Drawing Materials and Media</a:t>
            </a:r>
          </a:p>
          <a:p>
            <a:pPr marL="0" indent="0">
              <a:buNone/>
            </a:pPr>
            <a:r>
              <a:rPr lang="en-US" dirty="0">
                <a:sym typeface="Wingdings 2" panose="05020102010507070707" pitchFamily="18" charset="2"/>
              </a:rPr>
              <a:t>	F.    Understanding the Use of Digital Photographic Sources</a:t>
            </a:r>
          </a:p>
          <a:p>
            <a:pPr marL="0" indent="0">
              <a:buNone/>
            </a:pPr>
            <a:r>
              <a:rPr lang="en-US" dirty="0">
                <a:sym typeface="Wingdings 2" panose="05020102010507070707" pitchFamily="18" charset="2"/>
              </a:rPr>
              <a:t>	G.   Appropriation and the Student “Voice”</a:t>
            </a:r>
          </a:p>
          <a:p>
            <a:pPr marL="0" indent="0">
              <a:buNone/>
            </a:pPr>
            <a:r>
              <a:rPr lang="en-US" dirty="0">
                <a:sym typeface="Wingdings 2" panose="05020102010507070707" pitchFamily="18" charset="2"/>
              </a:rPr>
              <a:t>	H.   Image Quality  (for Weak and Poor Breadth Sections Only)</a:t>
            </a:r>
          </a:p>
          <a:p>
            <a:pPr marL="0" indent="0">
              <a:buNone/>
            </a:pPr>
            <a:r>
              <a:rPr lang="en-US" dirty="0">
                <a:sym typeface="Wingdings 2" panose="05020102010507070707" pitchFamily="18" charset="2"/>
              </a:rPr>
              <a:t>	I.    Overall Accomplishment and Quality</a:t>
            </a:r>
            <a:endParaRPr lang="en-US" dirty="0"/>
          </a:p>
        </p:txBody>
      </p:sp>
      <p:pic>
        <p:nvPicPr>
          <p:cNvPr id="4" name="Picture 3"/>
          <p:cNvPicPr>
            <a:picLocks noChangeAspect="1"/>
          </p:cNvPicPr>
          <p:nvPr/>
        </p:nvPicPr>
        <p:blipFill rotWithShape="1">
          <a:blip r:embed="rId2"/>
          <a:srcRect l="39237" t="86806" r="40412" b="5732"/>
          <a:stretch/>
        </p:blipFill>
        <p:spPr>
          <a:xfrm>
            <a:off x="8357786" y="6037604"/>
            <a:ext cx="3977683" cy="820396"/>
          </a:xfrm>
          <a:prstGeom prst="rect">
            <a:avLst/>
          </a:prstGeom>
        </p:spPr>
      </p:pic>
    </p:spTree>
    <p:extLst>
      <p:ext uri="{BB962C8B-B14F-4D97-AF65-F5344CB8AC3E}">
        <p14:creationId xmlns:p14="http://schemas.microsoft.com/office/powerpoint/2010/main" val="31938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0347" t="7448" r="31808" b="5411"/>
          <a:stretch/>
        </p:blipFill>
        <p:spPr>
          <a:xfrm rot="16200000">
            <a:off x="3051890" y="-1541066"/>
            <a:ext cx="7235879" cy="9742209"/>
          </a:xfrm>
          <a:prstGeom prst="rect">
            <a:avLst/>
          </a:prstGeom>
        </p:spPr>
      </p:pic>
      <p:sp>
        <p:nvSpPr>
          <p:cNvPr id="3" name="TextBox 2"/>
          <p:cNvSpPr txBox="1"/>
          <p:nvPr/>
        </p:nvSpPr>
        <p:spPr>
          <a:xfrm rot="16200000">
            <a:off x="-1468374" y="3426804"/>
            <a:ext cx="5169877" cy="738664"/>
          </a:xfrm>
          <a:prstGeom prst="rect">
            <a:avLst/>
          </a:prstGeom>
          <a:noFill/>
        </p:spPr>
        <p:txBody>
          <a:bodyPr wrap="square" rtlCol="0">
            <a:spAutoFit/>
          </a:bodyPr>
          <a:lstStyle/>
          <a:p>
            <a:r>
              <a:rPr lang="en-US" sz="2400" b="1" u="sng" dirty="0"/>
              <a:t>Drawing Breadth Rubric</a:t>
            </a:r>
          </a:p>
          <a:p>
            <a:r>
              <a:rPr lang="en-US" dirty="0"/>
              <a:t>Scores: 1 - 6</a:t>
            </a:r>
          </a:p>
        </p:txBody>
      </p:sp>
    </p:spTree>
    <p:extLst>
      <p:ext uri="{BB962C8B-B14F-4D97-AF65-F5344CB8AC3E}">
        <p14:creationId xmlns:p14="http://schemas.microsoft.com/office/powerpoint/2010/main" val="1651955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424" t="7106" r="31584" b="5496"/>
          <a:stretch/>
        </p:blipFill>
        <p:spPr>
          <a:xfrm rot="16200000">
            <a:off x="3021937" y="-1454860"/>
            <a:ext cx="7191919" cy="9648202"/>
          </a:xfrm>
          <a:prstGeom prst="rect">
            <a:avLst/>
          </a:prstGeom>
        </p:spPr>
      </p:pic>
      <p:sp>
        <p:nvSpPr>
          <p:cNvPr id="3" name="TextBox 2"/>
          <p:cNvSpPr txBox="1"/>
          <p:nvPr/>
        </p:nvSpPr>
        <p:spPr>
          <a:xfrm rot="16200000">
            <a:off x="-1468374" y="3426804"/>
            <a:ext cx="5169877" cy="738664"/>
          </a:xfrm>
          <a:prstGeom prst="rect">
            <a:avLst/>
          </a:prstGeom>
          <a:noFill/>
        </p:spPr>
        <p:txBody>
          <a:bodyPr wrap="square" rtlCol="0">
            <a:spAutoFit/>
          </a:bodyPr>
          <a:lstStyle/>
          <a:p>
            <a:r>
              <a:rPr lang="en-US" sz="2400" b="1" u="sng" dirty="0"/>
              <a:t>Drawing Breadth Rubric</a:t>
            </a:r>
          </a:p>
          <a:p>
            <a:r>
              <a:rPr lang="en-US" dirty="0"/>
              <a:t>Scores: 1 - 6</a:t>
            </a:r>
          </a:p>
        </p:txBody>
      </p:sp>
    </p:spTree>
    <p:extLst>
      <p:ext uri="{BB962C8B-B14F-4D97-AF65-F5344CB8AC3E}">
        <p14:creationId xmlns:p14="http://schemas.microsoft.com/office/powerpoint/2010/main" val="12570706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0355" t="7198" r="31711" b="5297"/>
          <a:stretch/>
        </p:blipFill>
        <p:spPr>
          <a:xfrm rot="16200000">
            <a:off x="3163821" y="-1544288"/>
            <a:ext cx="7257870" cy="9819117"/>
          </a:xfrm>
          <a:prstGeom prst="rect">
            <a:avLst/>
          </a:prstGeom>
        </p:spPr>
      </p:pic>
      <p:sp>
        <p:nvSpPr>
          <p:cNvPr id="3" name="TextBox 2"/>
          <p:cNvSpPr txBox="1"/>
          <p:nvPr/>
        </p:nvSpPr>
        <p:spPr>
          <a:xfrm rot="16200000">
            <a:off x="-1468374" y="3426804"/>
            <a:ext cx="5169877" cy="738664"/>
          </a:xfrm>
          <a:prstGeom prst="rect">
            <a:avLst/>
          </a:prstGeom>
          <a:noFill/>
        </p:spPr>
        <p:txBody>
          <a:bodyPr wrap="square" rtlCol="0">
            <a:spAutoFit/>
          </a:bodyPr>
          <a:lstStyle/>
          <a:p>
            <a:r>
              <a:rPr lang="en-US" sz="2400" b="1" u="sng" dirty="0"/>
              <a:t>Drawing Breadth Rubric</a:t>
            </a:r>
          </a:p>
          <a:p>
            <a:r>
              <a:rPr lang="en-US" dirty="0"/>
              <a:t>Scores: 1 - 6</a:t>
            </a:r>
          </a:p>
        </p:txBody>
      </p:sp>
    </p:spTree>
    <p:extLst>
      <p:ext uri="{BB962C8B-B14F-4D97-AF65-F5344CB8AC3E}">
        <p14:creationId xmlns:p14="http://schemas.microsoft.com/office/powerpoint/2010/main" val="2151590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Section III: RANGE OF APPROACHES</a:t>
            </a:r>
            <a:endParaRPr lang="en-US" dirty="0"/>
          </a:p>
        </p:txBody>
      </p:sp>
      <p:sp>
        <p:nvSpPr>
          <p:cNvPr id="3" name="Content Placeholder 2"/>
          <p:cNvSpPr>
            <a:spLocks noGrp="1"/>
          </p:cNvSpPr>
          <p:nvPr>
            <p:ph idx="1"/>
          </p:nvPr>
        </p:nvSpPr>
        <p:spPr/>
        <p:txBody>
          <a:bodyPr/>
          <a:lstStyle/>
          <a:p>
            <a:r>
              <a:rPr lang="en-US" dirty="0"/>
              <a:t>Student Examples 2017:</a:t>
            </a:r>
          </a:p>
          <a:p>
            <a:pPr lvl="1"/>
            <a:endParaRPr lang="en-US" dirty="0"/>
          </a:p>
          <a:p>
            <a:r>
              <a:rPr lang="en-US" dirty="0"/>
              <a:t>Student Examples 2016: </a:t>
            </a:r>
          </a:p>
          <a:p>
            <a:pPr lvl="1"/>
            <a:r>
              <a:rPr lang="en-US" dirty="0">
                <a:hlinkClick r:id="rId2"/>
              </a:rPr>
              <a:t>http://studioartportfolios.collegeboard.org/category/2016-drawing-breadth/</a:t>
            </a:r>
            <a:r>
              <a:rPr lang="en-US" dirty="0"/>
              <a:t> </a:t>
            </a:r>
          </a:p>
          <a:p>
            <a:r>
              <a:rPr lang="en-US" dirty="0"/>
              <a:t>Student Examples 2015: </a:t>
            </a:r>
          </a:p>
          <a:p>
            <a:pPr lvl="1"/>
            <a:r>
              <a:rPr lang="en-US" dirty="0">
                <a:hlinkClick r:id="rId3"/>
              </a:rPr>
              <a:t>http://studioartportfolios.collegeboard.org/category/2015-drawing-breadth/</a:t>
            </a:r>
            <a:r>
              <a:rPr lang="en-US" dirty="0"/>
              <a:t> </a:t>
            </a:r>
          </a:p>
        </p:txBody>
      </p:sp>
    </p:spTree>
    <p:extLst>
      <p:ext uri="{BB962C8B-B14F-4D97-AF65-F5344CB8AC3E}">
        <p14:creationId xmlns:p14="http://schemas.microsoft.com/office/powerpoint/2010/main" val="11064639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D90FF-9B53-4ADA-BB58-9625E6AFC309}"/>
              </a:ext>
            </a:extLst>
          </p:cNvPr>
          <p:cNvSpPr>
            <a:spLocks noGrp="1"/>
          </p:cNvSpPr>
          <p:nvPr>
            <p:ph type="title"/>
          </p:nvPr>
        </p:nvSpPr>
        <p:spPr>
          <a:xfrm>
            <a:off x="838200" y="365125"/>
            <a:ext cx="10699044" cy="1325563"/>
          </a:xfrm>
        </p:spPr>
        <p:txBody>
          <a:bodyPr/>
          <a:lstStyle/>
          <a:p>
            <a:r>
              <a:rPr lang="en-US" dirty="0"/>
              <a:t>Good News!! Breadth/ROA is nearly complete!</a:t>
            </a:r>
          </a:p>
        </p:txBody>
      </p:sp>
      <p:sp>
        <p:nvSpPr>
          <p:cNvPr id="3" name="Content Placeholder 2">
            <a:extLst>
              <a:ext uri="{FF2B5EF4-FFF2-40B4-BE49-F238E27FC236}">
                <a16:creationId xmlns:a16="http://schemas.microsoft.com/office/drawing/2014/main" id="{4AB611BA-BB22-40EF-AA93-1A29D867DF46}"/>
              </a:ext>
            </a:extLst>
          </p:cNvPr>
          <p:cNvSpPr>
            <a:spLocks noGrp="1"/>
          </p:cNvSpPr>
          <p:nvPr>
            <p:ph idx="1"/>
          </p:nvPr>
        </p:nvSpPr>
        <p:spPr>
          <a:xfrm>
            <a:off x="273756" y="1512711"/>
            <a:ext cx="11557000" cy="4910667"/>
          </a:xfrm>
        </p:spPr>
        <p:txBody>
          <a:bodyPr>
            <a:normAutofit lnSpcReduction="10000"/>
          </a:bodyPr>
          <a:lstStyle/>
          <a:p>
            <a:r>
              <a:rPr lang="en-US" dirty="0"/>
              <a:t>Last year, you took Studio Honors and we did </a:t>
            </a:r>
            <a:r>
              <a:rPr lang="en-US" b="1" dirty="0"/>
              <a:t>a lot </a:t>
            </a:r>
            <a:r>
              <a:rPr lang="en-US" dirty="0"/>
              <a:t>of assignments!</a:t>
            </a:r>
          </a:p>
          <a:p>
            <a:r>
              <a:rPr lang="en-US" dirty="0"/>
              <a:t>Those assignments can be used THIS year for your AP exam’s Range of Approaches section!</a:t>
            </a:r>
          </a:p>
          <a:p>
            <a:r>
              <a:rPr lang="en-US" dirty="0"/>
              <a:t>Here’s what you should have so far:</a:t>
            </a:r>
          </a:p>
          <a:p>
            <a:pPr lvl="1"/>
            <a:r>
              <a:rPr lang="en-US" dirty="0"/>
              <a:t>1 Element, 1 Principle</a:t>
            </a:r>
          </a:p>
          <a:p>
            <a:pPr lvl="1"/>
            <a:r>
              <a:rPr lang="en-US" dirty="0"/>
              <a:t>Choice 1</a:t>
            </a:r>
          </a:p>
          <a:p>
            <a:pPr lvl="1"/>
            <a:r>
              <a:rPr lang="en-US" dirty="0"/>
              <a:t>Metamorphosis</a:t>
            </a:r>
          </a:p>
          <a:p>
            <a:pPr lvl="1"/>
            <a:r>
              <a:rPr lang="en-US" dirty="0"/>
              <a:t>Mannequin Series</a:t>
            </a:r>
          </a:p>
          <a:p>
            <a:pPr lvl="1"/>
            <a:r>
              <a:rPr lang="en-US" dirty="0"/>
              <a:t>Enlarged Emotions</a:t>
            </a:r>
          </a:p>
          <a:p>
            <a:pPr lvl="1"/>
            <a:r>
              <a:rPr lang="en-US" dirty="0"/>
              <a:t>Paint Pour (1, not both)</a:t>
            </a:r>
          </a:p>
          <a:p>
            <a:pPr lvl="1"/>
            <a:r>
              <a:rPr lang="en-US" dirty="0"/>
              <a:t>Mixed Media Collage </a:t>
            </a:r>
          </a:p>
          <a:p>
            <a:pPr lvl="1"/>
            <a:r>
              <a:rPr lang="en-US" dirty="0"/>
              <a:t>Pantone Color Swatches</a:t>
            </a:r>
          </a:p>
        </p:txBody>
      </p:sp>
      <p:sp>
        <p:nvSpPr>
          <p:cNvPr id="4" name="TextBox 3">
            <a:extLst>
              <a:ext uri="{FF2B5EF4-FFF2-40B4-BE49-F238E27FC236}">
                <a16:creationId xmlns:a16="http://schemas.microsoft.com/office/drawing/2014/main" id="{BCAE30CB-D247-43C6-B79A-834C91A06A1B}"/>
              </a:ext>
            </a:extLst>
          </p:cNvPr>
          <p:cNvSpPr txBox="1"/>
          <p:nvPr/>
        </p:nvSpPr>
        <p:spPr>
          <a:xfrm>
            <a:off x="6310489" y="2630311"/>
            <a:ext cx="5700889" cy="3693319"/>
          </a:xfrm>
          <a:prstGeom prst="rect">
            <a:avLst/>
          </a:prstGeom>
          <a:noFill/>
          <a:ln>
            <a:solidFill>
              <a:schemeClr val="accent3">
                <a:lumMod val="60000"/>
                <a:lumOff val="40000"/>
              </a:schemeClr>
            </a:solidFill>
          </a:ln>
        </p:spPr>
        <p:txBody>
          <a:bodyPr wrap="square" rtlCol="0">
            <a:spAutoFit/>
          </a:bodyPr>
          <a:lstStyle/>
          <a:p>
            <a:r>
              <a:rPr lang="en-US" dirty="0"/>
              <a:t>Even better news:</a:t>
            </a:r>
          </a:p>
          <a:p>
            <a:endParaRPr lang="en-US" dirty="0"/>
          </a:p>
          <a:p>
            <a:r>
              <a:rPr lang="en-US" dirty="0"/>
              <a:t>If you’ve spent this summer doing either of the two things I suggested, you’re ahead of the game!</a:t>
            </a:r>
          </a:p>
          <a:p>
            <a:r>
              <a:rPr lang="en-US" dirty="0"/>
              <a:t>   1. FOUR summer assignments from the list</a:t>
            </a:r>
          </a:p>
          <a:p>
            <a:r>
              <a:rPr lang="en-US" dirty="0"/>
              <a:t>   2. Revisions of your Honors projects</a:t>
            </a:r>
          </a:p>
          <a:p>
            <a:endParaRPr lang="en-US" dirty="0"/>
          </a:p>
          <a:p>
            <a:r>
              <a:rPr lang="en-US" dirty="0"/>
              <a:t>Took the summer off? No worries. You’ll work OUTSIDE of class to keep up!</a:t>
            </a:r>
          </a:p>
          <a:p>
            <a:r>
              <a:rPr lang="en-US" dirty="0"/>
              <a:t>End of quarter 1: I want to see 2 new assignments and FOUR revisions from last year’s list   ( </a:t>
            </a:r>
            <a:r>
              <a:rPr lang="en-US" dirty="0">
                <a:sym typeface="Wingdings" panose="05000000000000000000" pitchFamily="2" charset="2"/>
              </a:rPr>
              <a:t> )</a:t>
            </a:r>
            <a:endParaRPr lang="en-US" dirty="0"/>
          </a:p>
          <a:p>
            <a:r>
              <a:rPr lang="en-US" dirty="0"/>
              <a:t>End of quarter 2: I want to see 2 new assignments and FOUR revisions from last year’s list   ( </a:t>
            </a:r>
            <a:r>
              <a:rPr lang="en-US" dirty="0">
                <a:sym typeface="Wingdings" panose="05000000000000000000" pitchFamily="2" charset="2"/>
              </a:rPr>
              <a:t> )</a:t>
            </a:r>
            <a:endParaRPr lang="en-US" dirty="0"/>
          </a:p>
        </p:txBody>
      </p:sp>
    </p:spTree>
    <p:extLst>
      <p:ext uri="{BB962C8B-B14F-4D97-AF65-F5344CB8AC3E}">
        <p14:creationId xmlns:p14="http://schemas.microsoft.com/office/powerpoint/2010/main" val="2288047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AP Drawing Portfolio</a:t>
            </a:r>
          </a:p>
        </p:txBody>
      </p:sp>
      <p:sp>
        <p:nvSpPr>
          <p:cNvPr id="3" name="Content Placeholder 2"/>
          <p:cNvSpPr>
            <a:spLocks noGrp="1"/>
          </p:cNvSpPr>
          <p:nvPr>
            <p:ph idx="1"/>
          </p:nvPr>
        </p:nvSpPr>
        <p:spPr>
          <a:xfrm>
            <a:off x="838200" y="1690688"/>
            <a:ext cx="10515600" cy="4351338"/>
          </a:xfrm>
        </p:spPr>
        <p:txBody>
          <a:bodyPr/>
          <a:lstStyle/>
          <a:p>
            <a:r>
              <a:rPr lang="en-US" dirty="0"/>
              <a:t>There are three sections to the Drawing Portfolio you will be submitting –</a:t>
            </a:r>
          </a:p>
          <a:p>
            <a:pPr lvl="3"/>
            <a:r>
              <a:rPr lang="en-US" sz="3200" dirty="0"/>
              <a:t>Section I:    QUALITY/SELECTED WORKS</a:t>
            </a:r>
          </a:p>
          <a:p>
            <a:pPr lvl="3"/>
            <a:r>
              <a:rPr lang="en-US" sz="3200" dirty="0"/>
              <a:t>Section II:   CONCENTRATION/SUSTAINED INVESTIGATION</a:t>
            </a:r>
          </a:p>
          <a:p>
            <a:pPr lvl="3"/>
            <a:r>
              <a:rPr lang="en-US" sz="3200" dirty="0"/>
              <a:t>Section III:  BREADTH/RANGE OF APPROACHES</a:t>
            </a:r>
          </a:p>
          <a:p>
            <a:pPr lvl="3"/>
            <a:endParaRPr lang="en-US" sz="3200" dirty="0"/>
          </a:p>
        </p:txBody>
      </p:sp>
      <p:sp>
        <p:nvSpPr>
          <p:cNvPr id="4" name="TextBox 3"/>
          <p:cNvSpPr txBox="1"/>
          <p:nvPr/>
        </p:nvSpPr>
        <p:spPr>
          <a:xfrm>
            <a:off x="-632388" y="4723157"/>
            <a:ext cx="12562317" cy="523220"/>
          </a:xfrm>
          <a:prstGeom prst="rect">
            <a:avLst/>
          </a:prstGeom>
          <a:noFill/>
        </p:spPr>
        <p:txBody>
          <a:bodyPr wrap="square" rtlCol="0">
            <a:spAutoFit/>
          </a:bodyPr>
          <a:lstStyle/>
          <a:p>
            <a:pPr lvl="3"/>
            <a:r>
              <a:rPr lang="en-US" sz="2800" i="1" dirty="0">
                <a:sym typeface="Wingdings 2" panose="05020102010507070707" pitchFamily="18" charset="2"/>
              </a:rPr>
              <a:t> </a:t>
            </a:r>
            <a:r>
              <a:rPr lang="en-US" sz="2800" i="1" dirty="0"/>
              <a:t>Each of these 3 sections are scored equally   </a:t>
            </a:r>
            <a:r>
              <a:rPr lang="en-US" i="1" dirty="0"/>
              <a:t>(⅓ of total score)</a:t>
            </a:r>
          </a:p>
        </p:txBody>
      </p:sp>
      <p:sp>
        <p:nvSpPr>
          <p:cNvPr id="5" name="TextBox 4"/>
          <p:cNvSpPr txBox="1"/>
          <p:nvPr/>
        </p:nvSpPr>
        <p:spPr>
          <a:xfrm>
            <a:off x="211014" y="5290345"/>
            <a:ext cx="11863755" cy="1200329"/>
          </a:xfrm>
          <a:prstGeom prst="rect">
            <a:avLst/>
          </a:prstGeom>
          <a:noFill/>
        </p:spPr>
        <p:txBody>
          <a:bodyPr wrap="square" rtlCol="0">
            <a:spAutoFit/>
          </a:bodyPr>
          <a:lstStyle/>
          <a:p>
            <a:r>
              <a:rPr lang="en-US" sz="2400" b="1" dirty="0"/>
              <a:t>•  </a:t>
            </a:r>
            <a:r>
              <a:rPr lang="en-US" sz="2400" b="1" i="1" dirty="0"/>
              <a:t>Deadline to have all work completed and uploaded to the College Board website, </a:t>
            </a:r>
          </a:p>
          <a:p>
            <a:r>
              <a:rPr lang="en-US" sz="2400" b="1" i="1" dirty="0"/>
              <a:t>    ready for submission, </a:t>
            </a:r>
            <a:r>
              <a:rPr lang="en-US" sz="2400" b="1" i="1" u="sng" dirty="0"/>
              <a:t>must</a:t>
            </a:r>
            <a:r>
              <a:rPr lang="en-US" sz="2400" b="1" i="1" dirty="0"/>
              <a:t> be to Mrs. Senick by the end of the school day </a:t>
            </a:r>
            <a:r>
              <a:rPr lang="en-US" sz="2400" b="1" i="1" u="sng" dirty="0">
                <a:highlight>
                  <a:srgbClr val="00FFFF"/>
                </a:highlight>
              </a:rPr>
              <a:t>May 3, 2019</a:t>
            </a:r>
            <a:r>
              <a:rPr lang="en-US" sz="2400" b="1" i="1" dirty="0"/>
              <a:t>!! </a:t>
            </a:r>
          </a:p>
          <a:p>
            <a:r>
              <a:rPr lang="en-US" sz="2400" b="1" i="1" dirty="0"/>
              <a:t>                                                                                                                                 </a:t>
            </a:r>
            <a:r>
              <a:rPr lang="en-US" sz="2400" b="1" i="1" u="sng" dirty="0">
                <a:solidFill>
                  <a:srgbClr val="C00000"/>
                </a:solidFill>
              </a:rPr>
              <a:t>NO EXCEPTIONS!!!</a:t>
            </a:r>
          </a:p>
        </p:txBody>
      </p:sp>
    </p:spTree>
    <p:extLst>
      <p:ext uri="{BB962C8B-B14F-4D97-AF65-F5344CB8AC3E}">
        <p14:creationId xmlns:p14="http://schemas.microsoft.com/office/powerpoint/2010/main" val="1659181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Scoring the AP Drawing Portfolio</a:t>
            </a:r>
          </a:p>
        </p:txBody>
      </p:sp>
      <p:sp>
        <p:nvSpPr>
          <p:cNvPr id="3" name="Content Placeholder 2"/>
          <p:cNvSpPr>
            <a:spLocks noGrp="1"/>
          </p:cNvSpPr>
          <p:nvPr>
            <p:ph idx="1"/>
          </p:nvPr>
        </p:nvSpPr>
        <p:spPr>
          <a:xfrm>
            <a:off x="452927" y="1690688"/>
            <a:ext cx="11263357" cy="4957939"/>
          </a:xfrm>
        </p:spPr>
        <p:txBody>
          <a:bodyPr>
            <a:normAutofit fontScale="70000" lnSpcReduction="20000"/>
          </a:bodyPr>
          <a:lstStyle/>
          <a:p>
            <a:r>
              <a:rPr lang="en-US" dirty="0"/>
              <a:t>Please make sure your name is not visible on the front of your work. Readers must be impartial as they score portfolios.</a:t>
            </a:r>
          </a:p>
          <a:p>
            <a:r>
              <a:rPr lang="en-US" dirty="0"/>
              <a:t>3 College Board “readers” will score your Selected Works section</a:t>
            </a:r>
          </a:p>
          <a:p>
            <a:r>
              <a:rPr lang="en-US" dirty="0"/>
              <a:t>2 College Board “readers” will score your Sustained Investigation &amp; Range of Approaches sections</a:t>
            </a:r>
          </a:p>
          <a:p>
            <a:pPr marL="1143000" lvl="4">
              <a:spcBef>
                <a:spcPts val="1000"/>
              </a:spcBef>
            </a:pPr>
            <a:r>
              <a:rPr lang="en-US" sz="2200" i="1" dirty="0"/>
              <a:t>Each section’s numbers will be averaged for a raw score, then converted to a 1-5 score depending on that year’s bell curve of submissions</a:t>
            </a:r>
            <a:endParaRPr lang="en-US" sz="1900" i="1" dirty="0"/>
          </a:p>
          <a:p>
            <a:r>
              <a:rPr lang="en-US" dirty="0"/>
              <a:t>You will receive a total score from 1 to 6.</a:t>
            </a:r>
          </a:p>
          <a:p>
            <a:r>
              <a:rPr lang="en-US" dirty="0"/>
              <a:t>All colleges / universities are subjective of what score they will accept for college credit  (The magic number is usually a score of either 4 or higher).</a:t>
            </a:r>
          </a:p>
          <a:p>
            <a:endParaRPr lang="en-US" dirty="0"/>
          </a:p>
          <a:p>
            <a:pPr lvl="2"/>
            <a:r>
              <a:rPr lang="en-US" sz="2600" i="1" dirty="0"/>
              <a:t>Think of the 1-5 score in terms of this:</a:t>
            </a:r>
            <a:endParaRPr lang="en-US" sz="2400" i="1" dirty="0"/>
          </a:p>
          <a:p>
            <a:pPr marL="1371600" lvl="3" indent="0">
              <a:buNone/>
            </a:pPr>
            <a:r>
              <a:rPr lang="en-US" sz="2400" i="1" dirty="0"/>
              <a:t>	6 =  A+</a:t>
            </a:r>
          </a:p>
          <a:p>
            <a:pPr marL="1371600" lvl="3" indent="0">
              <a:buNone/>
            </a:pPr>
            <a:r>
              <a:rPr lang="en-US" sz="2400" i="1" dirty="0"/>
              <a:t>	5 =  A</a:t>
            </a:r>
          </a:p>
          <a:p>
            <a:pPr marL="914400" lvl="2" indent="0">
              <a:buNone/>
            </a:pPr>
            <a:r>
              <a:rPr lang="en-US" sz="2600" i="1" dirty="0"/>
              <a:t>	4 = B</a:t>
            </a:r>
          </a:p>
          <a:p>
            <a:pPr marL="914400" lvl="2" indent="0">
              <a:buNone/>
            </a:pPr>
            <a:r>
              <a:rPr lang="en-US" sz="2600" i="1" dirty="0"/>
              <a:t>	3 = C</a:t>
            </a:r>
          </a:p>
          <a:p>
            <a:pPr marL="914400" lvl="2" indent="0">
              <a:buNone/>
            </a:pPr>
            <a:r>
              <a:rPr lang="en-US" sz="2600" i="1" dirty="0"/>
              <a:t>	2 or 1 = not passing</a:t>
            </a:r>
          </a:p>
          <a:p>
            <a:endParaRPr lang="en-US" dirty="0"/>
          </a:p>
          <a:p>
            <a:pPr lvl="1"/>
            <a:endParaRPr lang="en-US" dirty="0"/>
          </a:p>
        </p:txBody>
      </p:sp>
    </p:spTree>
    <p:extLst>
      <p:ext uri="{BB962C8B-B14F-4D97-AF65-F5344CB8AC3E}">
        <p14:creationId xmlns:p14="http://schemas.microsoft.com/office/powerpoint/2010/main" val="2015728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0115" t="7556" r="31831" b="31923"/>
          <a:stretch/>
        </p:blipFill>
        <p:spPr>
          <a:xfrm>
            <a:off x="860995" y="586793"/>
            <a:ext cx="6318738" cy="5655962"/>
          </a:xfrm>
          <a:prstGeom prst="rect">
            <a:avLst/>
          </a:prstGeom>
        </p:spPr>
      </p:pic>
      <p:pic>
        <p:nvPicPr>
          <p:cNvPr id="5" name="Picture 4"/>
          <p:cNvPicPr>
            <a:picLocks noChangeAspect="1"/>
          </p:cNvPicPr>
          <p:nvPr/>
        </p:nvPicPr>
        <p:blipFill rotWithShape="1">
          <a:blip r:embed="rId2"/>
          <a:srcRect l="39237" t="86806" r="40412" b="5732"/>
          <a:stretch/>
        </p:blipFill>
        <p:spPr>
          <a:xfrm>
            <a:off x="8357786" y="6037604"/>
            <a:ext cx="3977683" cy="820396"/>
          </a:xfrm>
          <a:prstGeom prst="rect">
            <a:avLst/>
          </a:prstGeom>
        </p:spPr>
      </p:pic>
    </p:spTree>
    <p:extLst>
      <p:ext uri="{BB962C8B-B14F-4D97-AF65-F5344CB8AC3E}">
        <p14:creationId xmlns:p14="http://schemas.microsoft.com/office/powerpoint/2010/main" val="422086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104" y="2604123"/>
            <a:ext cx="10515600" cy="1325563"/>
          </a:xfrm>
        </p:spPr>
        <p:txBody>
          <a:bodyPr>
            <a:normAutofit fontScale="90000"/>
          </a:bodyPr>
          <a:lstStyle/>
          <a:p>
            <a:pPr algn="ctr"/>
            <a:r>
              <a:rPr lang="en-US" sz="6600" b="1" u="sng" dirty="0"/>
              <a:t>Section I:  SELECTED WORKS</a:t>
            </a:r>
            <a:br>
              <a:rPr lang="en-US" sz="6600" b="1" u="sng" dirty="0"/>
            </a:br>
            <a:r>
              <a:rPr lang="en-US" sz="1600" b="1" u="sng" dirty="0"/>
              <a:t>   </a:t>
            </a:r>
            <a:br>
              <a:rPr lang="en-US" sz="6600" b="1" u="sng" dirty="0"/>
            </a:br>
            <a:r>
              <a:rPr lang="en-US" i="1" dirty="0"/>
              <a:t>(Quality)</a:t>
            </a:r>
            <a:endParaRPr lang="en-US" sz="6600" b="1" u="sng" dirty="0"/>
          </a:p>
        </p:txBody>
      </p:sp>
    </p:spTree>
    <p:extLst>
      <p:ext uri="{BB962C8B-B14F-4D97-AF65-F5344CB8AC3E}">
        <p14:creationId xmlns:p14="http://schemas.microsoft.com/office/powerpoint/2010/main" val="36969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Section I:  SELECTED WORKS:</a:t>
            </a:r>
          </a:p>
        </p:txBody>
      </p:sp>
      <p:sp>
        <p:nvSpPr>
          <p:cNvPr id="3" name="Content Placeholder 2"/>
          <p:cNvSpPr>
            <a:spLocks noGrp="1"/>
          </p:cNvSpPr>
          <p:nvPr>
            <p:ph idx="1"/>
          </p:nvPr>
        </p:nvSpPr>
        <p:spPr>
          <a:xfrm>
            <a:off x="483577" y="1825625"/>
            <a:ext cx="10870223" cy="4694816"/>
          </a:xfrm>
        </p:spPr>
        <p:txBody>
          <a:bodyPr>
            <a:normAutofit fontScale="77500" lnSpcReduction="20000"/>
          </a:bodyPr>
          <a:lstStyle/>
          <a:p>
            <a:r>
              <a:rPr lang="en-US" sz="3400" dirty="0"/>
              <a:t>5 actual works will be submitted   </a:t>
            </a:r>
            <a:r>
              <a:rPr lang="en-US" sz="2600" i="1" dirty="0"/>
              <a:t>(maximum size of 18” x 24”)</a:t>
            </a:r>
          </a:p>
          <a:p>
            <a:r>
              <a:rPr lang="en-US" sz="3400" dirty="0"/>
              <a:t>This is your “best of the best work”</a:t>
            </a:r>
          </a:p>
          <a:p>
            <a:r>
              <a:rPr lang="en-US" sz="3400" dirty="0"/>
              <a:t>Work should demonstrate understanding of and engagement with drawing issues.</a:t>
            </a:r>
          </a:p>
          <a:p>
            <a:r>
              <a:rPr lang="en-US" sz="3400" dirty="0"/>
              <a:t>Works may come from your Sustained Investigation and/or your Range of Approaches section, but they do not have to.</a:t>
            </a:r>
          </a:p>
          <a:p>
            <a:r>
              <a:rPr lang="en-US" sz="3400" dirty="0"/>
              <a:t>Selected Works may be related, unrelated, or a combination of related and unrelated work.</a:t>
            </a:r>
          </a:p>
          <a:p>
            <a:endParaRPr lang="en-US" dirty="0"/>
          </a:p>
          <a:p>
            <a:endParaRPr lang="en-US" dirty="0"/>
          </a:p>
          <a:p>
            <a:pPr>
              <a:buFont typeface="Wingdings 2" panose="05020102010507070707" pitchFamily="18" charset="2"/>
              <a:buChar char="ê"/>
            </a:pPr>
            <a:r>
              <a:rPr lang="en-US" dirty="0"/>
              <a:t>  The Selected Works section will be sent off via snail mail in a large portfolio envelope to be</a:t>
            </a:r>
          </a:p>
          <a:p>
            <a:pPr marL="0" indent="0">
              <a:buNone/>
            </a:pPr>
            <a:r>
              <a:rPr lang="en-US" dirty="0"/>
              <a:t>      scored. You will receive your work back in July, delivered to your home </a:t>
            </a:r>
          </a:p>
          <a:p>
            <a:pPr marL="0" indent="0">
              <a:buNone/>
            </a:pPr>
            <a:r>
              <a:rPr lang="en-US" dirty="0"/>
              <a:t>      (the address you supply when you register online)</a:t>
            </a:r>
          </a:p>
          <a:p>
            <a:endParaRPr lang="en-US" dirty="0"/>
          </a:p>
          <a:p>
            <a:endParaRPr lang="en-US" dirty="0"/>
          </a:p>
        </p:txBody>
      </p:sp>
    </p:spTree>
    <p:extLst>
      <p:ext uri="{BB962C8B-B14F-4D97-AF65-F5344CB8AC3E}">
        <p14:creationId xmlns:p14="http://schemas.microsoft.com/office/powerpoint/2010/main" val="36714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Section I:  SELECTED WORKS</a:t>
            </a:r>
          </a:p>
        </p:txBody>
      </p:sp>
      <p:sp>
        <p:nvSpPr>
          <p:cNvPr id="3" name="Content Placeholder 2"/>
          <p:cNvSpPr>
            <a:spLocks noGrp="1"/>
          </p:cNvSpPr>
          <p:nvPr>
            <p:ph idx="1"/>
          </p:nvPr>
        </p:nvSpPr>
        <p:spPr>
          <a:xfrm>
            <a:off x="427290" y="1690688"/>
            <a:ext cx="11212082" cy="4754637"/>
          </a:xfrm>
        </p:spPr>
        <p:txBody>
          <a:bodyPr>
            <a:normAutofit fontScale="92500" lnSpcReduction="10000"/>
          </a:bodyPr>
          <a:lstStyle/>
          <a:p>
            <a:pPr>
              <a:buFont typeface="Wingdings 2" panose="05020102010507070707" pitchFamily="18" charset="2"/>
              <a:buChar char="ö"/>
            </a:pPr>
            <a:r>
              <a:rPr lang="en-US" dirty="0">
                <a:sym typeface="Wingdings 2" panose="05020102010507070707" pitchFamily="18" charset="2"/>
              </a:rPr>
              <a:t>  Key Scoring Descriptors – </a:t>
            </a:r>
          </a:p>
          <a:p>
            <a:pPr marL="0" indent="0">
              <a:buNone/>
            </a:pPr>
            <a:endParaRPr lang="en-US" sz="1100" dirty="0">
              <a:sym typeface="Wingdings 2" panose="05020102010507070707" pitchFamily="18" charset="2"/>
            </a:endParaRPr>
          </a:p>
          <a:p>
            <a:pPr marL="0" indent="0">
              <a:buNone/>
            </a:pPr>
            <a:r>
              <a:rPr lang="en-US" dirty="0">
                <a:sym typeface="Wingdings 2" panose="05020102010507070707" pitchFamily="18" charset="2"/>
              </a:rPr>
              <a:t>	A.   Understanding of Composition, Concept, and Execution</a:t>
            </a:r>
          </a:p>
          <a:p>
            <a:pPr marL="0" indent="0">
              <a:buNone/>
            </a:pPr>
            <a:r>
              <a:rPr lang="en-US" dirty="0">
                <a:sym typeface="Wingdings 2" panose="05020102010507070707" pitchFamily="18" charset="2"/>
              </a:rPr>
              <a:t>	B.   Decision Making and Intention</a:t>
            </a:r>
          </a:p>
          <a:p>
            <a:pPr marL="0" indent="0">
              <a:buNone/>
            </a:pPr>
            <a:r>
              <a:rPr lang="en-US" dirty="0">
                <a:sym typeface="Wingdings 2" panose="05020102010507070707" pitchFamily="18" charset="2"/>
              </a:rPr>
              <a:t>	C.   Originality, Imagination, and Invention</a:t>
            </a:r>
          </a:p>
          <a:p>
            <a:pPr marL="0" indent="0">
              <a:buNone/>
            </a:pPr>
            <a:r>
              <a:rPr lang="en-US" dirty="0">
                <a:sym typeface="Wingdings 2" panose="05020102010507070707" pitchFamily="18" charset="2"/>
              </a:rPr>
              <a:t>	D.   Experimentation and Risk Taking</a:t>
            </a:r>
          </a:p>
          <a:p>
            <a:pPr marL="0" indent="0">
              <a:buNone/>
            </a:pPr>
            <a:r>
              <a:rPr lang="en-US" dirty="0">
                <a:sym typeface="Wingdings 2" panose="05020102010507070707" pitchFamily="18" charset="2"/>
              </a:rPr>
              <a:t>	E.   Confident, Evocative Work that Engages the Viewer</a:t>
            </a:r>
          </a:p>
          <a:p>
            <a:pPr marL="0" indent="0">
              <a:buNone/>
            </a:pPr>
            <a:r>
              <a:rPr lang="en-US" dirty="0">
                <a:sym typeface="Wingdings 2" panose="05020102010507070707" pitchFamily="18" charset="2"/>
              </a:rPr>
              <a:t>	F.   Technical Competence and Skill with Drawing Materials and Media</a:t>
            </a:r>
          </a:p>
          <a:p>
            <a:pPr marL="0" indent="0">
              <a:buNone/>
            </a:pPr>
            <a:r>
              <a:rPr lang="en-US" dirty="0">
                <a:sym typeface="Wingdings 2" panose="05020102010507070707" pitchFamily="18" charset="2"/>
              </a:rPr>
              <a:t>	G.  Understanding the Use of Digital or Photographic Media</a:t>
            </a:r>
          </a:p>
          <a:p>
            <a:pPr marL="0" indent="0">
              <a:buNone/>
            </a:pPr>
            <a:r>
              <a:rPr lang="en-US" dirty="0">
                <a:sym typeface="Wingdings 2" panose="05020102010507070707" pitchFamily="18" charset="2"/>
              </a:rPr>
              <a:t>	H.  Appropriation and the Student “Voice”</a:t>
            </a:r>
          </a:p>
          <a:p>
            <a:pPr marL="0" indent="0">
              <a:buNone/>
            </a:pPr>
            <a:r>
              <a:rPr lang="en-US" dirty="0">
                <a:sym typeface="Wingdings 2" panose="05020102010507070707" pitchFamily="18" charset="2"/>
              </a:rPr>
              <a:t>	I.   Overall Accomplishment</a:t>
            </a:r>
          </a:p>
        </p:txBody>
      </p:sp>
      <p:pic>
        <p:nvPicPr>
          <p:cNvPr id="4" name="Picture 3"/>
          <p:cNvPicPr>
            <a:picLocks noChangeAspect="1"/>
          </p:cNvPicPr>
          <p:nvPr/>
        </p:nvPicPr>
        <p:blipFill rotWithShape="1">
          <a:blip r:embed="rId2"/>
          <a:srcRect l="39237" t="86806" r="40412" b="5732"/>
          <a:stretch/>
        </p:blipFill>
        <p:spPr>
          <a:xfrm>
            <a:off x="8357786" y="6037604"/>
            <a:ext cx="3977683" cy="820396"/>
          </a:xfrm>
          <a:prstGeom prst="rect">
            <a:avLst/>
          </a:prstGeom>
        </p:spPr>
      </p:pic>
    </p:spTree>
    <p:extLst>
      <p:ext uri="{BB962C8B-B14F-4D97-AF65-F5344CB8AC3E}">
        <p14:creationId xmlns:p14="http://schemas.microsoft.com/office/powerpoint/2010/main" val="1066191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u="sng" dirty="0"/>
              <a:t>Section I:  SELECTED WORKS</a:t>
            </a:r>
          </a:p>
        </p:txBody>
      </p:sp>
      <p:sp>
        <p:nvSpPr>
          <p:cNvPr id="3" name="Content Placeholder 2"/>
          <p:cNvSpPr>
            <a:spLocks noGrp="1"/>
          </p:cNvSpPr>
          <p:nvPr>
            <p:ph idx="1"/>
          </p:nvPr>
        </p:nvSpPr>
        <p:spPr>
          <a:xfrm>
            <a:off x="838200" y="1690688"/>
            <a:ext cx="10515600" cy="4829753"/>
          </a:xfrm>
        </p:spPr>
        <p:txBody>
          <a:bodyPr>
            <a:normAutofit lnSpcReduction="10000"/>
          </a:bodyPr>
          <a:lstStyle/>
          <a:p>
            <a:pPr>
              <a:buFont typeface="Wingdings 2" panose="05020102010507070707" pitchFamily="18" charset="2"/>
              <a:buChar char="ö"/>
            </a:pPr>
            <a:r>
              <a:rPr lang="en-US" dirty="0">
                <a:sym typeface="Wingdings 2" panose="05020102010507070707" pitchFamily="18" charset="2"/>
              </a:rPr>
              <a:t>DRAWING issues to consider when applying these descriptors    </a:t>
            </a:r>
          </a:p>
          <a:p>
            <a:pPr marL="0" indent="0">
              <a:buNone/>
            </a:pPr>
            <a:r>
              <a:rPr lang="en-US" dirty="0">
                <a:sym typeface="Wingdings 2" panose="05020102010507070707" pitchFamily="18" charset="2"/>
              </a:rPr>
              <a:t>    include, but are not limited to, the following.</a:t>
            </a:r>
          </a:p>
          <a:p>
            <a:pPr marL="0" indent="0">
              <a:buNone/>
            </a:pPr>
            <a:endParaRPr lang="en-US" dirty="0">
              <a:sym typeface="Wingdings 2" panose="05020102010507070707" pitchFamily="18" charset="2"/>
            </a:endParaRPr>
          </a:p>
          <a:p>
            <a:pPr marL="0" indent="0">
              <a:buNone/>
            </a:pPr>
            <a:r>
              <a:rPr lang="en-US" dirty="0">
                <a:sym typeface="Wingdings 2" panose="05020102010507070707" pitchFamily="18" charset="2"/>
              </a:rPr>
              <a:t>	</a:t>
            </a:r>
            <a:r>
              <a:rPr lang="en-US" dirty="0">
                <a:sym typeface="Wingdings 3" panose="05040102010807070707" pitchFamily="18" charset="2"/>
              </a:rPr>
              <a:t>   Line Quality</a:t>
            </a:r>
          </a:p>
          <a:p>
            <a:pPr marL="0" indent="0">
              <a:buNone/>
            </a:pPr>
            <a:r>
              <a:rPr lang="en-US" dirty="0">
                <a:sym typeface="Wingdings 3" panose="05040102010807070707" pitchFamily="18" charset="2"/>
              </a:rPr>
              <a:t>	   Light and Shade</a:t>
            </a:r>
          </a:p>
          <a:p>
            <a:pPr marL="0" indent="0">
              <a:buNone/>
            </a:pPr>
            <a:r>
              <a:rPr lang="en-US" dirty="0">
                <a:sym typeface="Wingdings 3" panose="05040102010807070707" pitchFamily="18" charset="2"/>
              </a:rPr>
              <a:t>	   Rendering of Form</a:t>
            </a:r>
          </a:p>
          <a:p>
            <a:pPr marL="0" indent="0">
              <a:buNone/>
            </a:pPr>
            <a:r>
              <a:rPr lang="en-US" dirty="0">
                <a:sym typeface="Wingdings 3" panose="05040102010807070707" pitchFamily="18" charset="2"/>
              </a:rPr>
              <a:t>	   Composition</a:t>
            </a:r>
          </a:p>
          <a:p>
            <a:pPr marL="0" indent="0">
              <a:buNone/>
            </a:pPr>
            <a:r>
              <a:rPr lang="en-US" dirty="0">
                <a:sym typeface="Wingdings 3" panose="05040102010807070707" pitchFamily="18" charset="2"/>
              </a:rPr>
              <a:t>	   Surface Manipulation</a:t>
            </a:r>
          </a:p>
          <a:p>
            <a:pPr marL="0" indent="0">
              <a:buNone/>
            </a:pPr>
            <a:r>
              <a:rPr lang="en-US" dirty="0">
                <a:sym typeface="Wingdings 3" panose="05040102010807070707" pitchFamily="18" charset="2"/>
              </a:rPr>
              <a:t>	   The Illusion of Depth</a:t>
            </a:r>
          </a:p>
          <a:p>
            <a:pPr marL="0" indent="0">
              <a:buNone/>
            </a:pPr>
            <a:r>
              <a:rPr lang="en-US" dirty="0">
                <a:sym typeface="Wingdings 3" panose="05040102010807070707" pitchFamily="18" charset="2"/>
              </a:rPr>
              <a:t>	   Mark Making</a:t>
            </a:r>
          </a:p>
        </p:txBody>
      </p:sp>
      <p:pic>
        <p:nvPicPr>
          <p:cNvPr id="5" name="Picture 4"/>
          <p:cNvPicPr>
            <a:picLocks noChangeAspect="1"/>
          </p:cNvPicPr>
          <p:nvPr/>
        </p:nvPicPr>
        <p:blipFill rotWithShape="1">
          <a:blip r:embed="rId2"/>
          <a:srcRect l="39237" t="86806" r="40412" b="5732"/>
          <a:stretch/>
        </p:blipFill>
        <p:spPr>
          <a:xfrm>
            <a:off x="8357786" y="6037604"/>
            <a:ext cx="3977683" cy="820396"/>
          </a:xfrm>
          <a:prstGeom prst="rect">
            <a:avLst/>
          </a:prstGeom>
        </p:spPr>
      </p:pic>
    </p:spTree>
    <p:extLst>
      <p:ext uri="{BB962C8B-B14F-4D97-AF65-F5344CB8AC3E}">
        <p14:creationId xmlns:p14="http://schemas.microsoft.com/office/powerpoint/2010/main" val="413450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369" t="7234" r="31460" b="5518"/>
          <a:stretch/>
        </p:blipFill>
        <p:spPr>
          <a:xfrm rot="16200000">
            <a:off x="2766693" y="-1604017"/>
            <a:ext cx="7320969" cy="10234249"/>
          </a:xfrm>
          <a:prstGeom prst="rect">
            <a:avLst/>
          </a:prstGeom>
        </p:spPr>
      </p:pic>
      <p:sp>
        <p:nvSpPr>
          <p:cNvPr id="2" name="TextBox 1"/>
          <p:cNvSpPr txBox="1"/>
          <p:nvPr/>
        </p:nvSpPr>
        <p:spPr>
          <a:xfrm rot="16200000">
            <a:off x="-1644219" y="3215785"/>
            <a:ext cx="5169877" cy="738664"/>
          </a:xfrm>
          <a:prstGeom prst="rect">
            <a:avLst/>
          </a:prstGeom>
          <a:noFill/>
        </p:spPr>
        <p:txBody>
          <a:bodyPr wrap="square" rtlCol="0">
            <a:spAutoFit/>
          </a:bodyPr>
          <a:lstStyle/>
          <a:p>
            <a:r>
              <a:rPr lang="en-US" sz="2400" b="1" u="sng" dirty="0"/>
              <a:t>Drawing Quality Rubric</a:t>
            </a:r>
          </a:p>
          <a:p>
            <a:r>
              <a:rPr lang="en-US" dirty="0"/>
              <a:t>Scores: 1 - 6</a:t>
            </a:r>
          </a:p>
        </p:txBody>
      </p:sp>
    </p:spTree>
    <p:extLst>
      <p:ext uri="{BB962C8B-B14F-4D97-AF65-F5344CB8AC3E}">
        <p14:creationId xmlns:p14="http://schemas.microsoft.com/office/powerpoint/2010/main" val="354696775"/>
      </p:ext>
    </p:extLst>
  </p:cSld>
  <p:clrMapOvr>
    <a:masterClrMapping/>
  </p:clrMapOvr>
</p:sld>
</file>

<file path=ppt/theme/theme1.xml><?xml version="1.0" encoding="utf-8"?>
<a:theme xmlns:a="http://schemas.openxmlformats.org/drawingml/2006/main" name="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20231</TotalTime>
  <Words>1182</Words>
  <Application>Microsoft Office PowerPoint</Application>
  <PresentationFormat>Widescreen</PresentationFormat>
  <Paragraphs>203</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Wingdings</vt:lpstr>
      <vt:lpstr>Wingdings 2</vt:lpstr>
      <vt:lpstr>Wingdings 3</vt:lpstr>
      <vt:lpstr>Office Theme</vt:lpstr>
      <vt:lpstr>What is AP Studio Drawing?</vt:lpstr>
      <vt:lpstr>Advanced Placement Studio Drawing:</vt:lpstr>
      <vt:lpstr>The AP Drawing Portfolio</vt:lpstr>
      <vt:lpstr>PowerPoint Presentation</vt:lpstr>
      <vt:lpstr>Section I:  SELECTED WORKS     (Quality)</vt:lpstr>
      <vt:lpstr>Section I:  SELECTED WORKS:</vt:lpstr>
      <vt:lpstr>Section I:  SELECTED WORKS</vt:lpstr>
      <vt:lpstr>Section I:  SELECTED WORKS</vt:lpstr>
      <vt:lpstr>PowerPoint Presentation</vt:lpstr>
      <vt:lpstr>PowerPoint Presentation</vt:lpstr>
      <vt:lpstr>PowerPoint Presentation</vt:lpstr>
      <vt:lpstr>SECTION I: SELECTED WORKS</vt:lpstr>
      <vt:lpstr>Section II:  SUSTAINED INVESTIGATION     (Concentration)</vt:lpstr>
      <vt:lpstr>Section II: SUSTAINED INVESTIGATION</vt:lpstr>
      <vt:lpstr>Section II:  SUSTAINED INVESTIGATION Commentary</vt:lpstr>
      <vt:lpstr>Section II: SUSTAINED INVESTIGATION</vt:lpstr>
      <vt:lpstr>Section II: SUSTAINED INVESTIGATION</vt:lpstr>
      <vt:lpstr>PowerPoint Presentation</vt:lpstr>
      <vt:lpstr>PowerPoint Presentation</vt:lpstr>
      <vt:lpstr>PowerPoint Presentation</vt:lpstr>
      <vt:lpstr>Section II: SUSTAINED INVESTIGATION</vt:lpstr>
      <vt:lpstr>Section III:  RANGE OF APPROACHES     (Breadth)</vt:lpstr>
      <vt:lpstr>Section III: RANGE OF APPROACHES</vt:lpstr>
      <vt:lpstr>Section III: RANGE OF APPROACHES</vt:lpstr>
      <vt:lpstr>PowerPoint Presentation</vt:lpstr>
      <vt:lpstr>PowerPoint Presentation</vt:lpstr>
      <vt:lpstr>PowerPoint Presentation</vt:lpstr>
      <vt:lpstr>Section III: RANGE OF APPROACHES</vt:lpstr>
      <vt:lpstr>Good News!! Breadth/ROA is nearly complete!</vt:lpstr>
      <vt:lpstr>Scoring the AP Drawing Portfolio</vt:lpstr>
    </vt:vector>
  </TitlesOfParts>
  <Company>Dorchester Count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Studio Drawing</dc:title>
  <dc:creator>Kolendowicz, Jennifer</dc:creator>
  <cp:lastModifiedBy>Senick, Brina</cp:lastModifiedBy>
  <cp:revision>62</cp:revision>
  <dcterms:created xsi:type="dcterms:W3CDTF">2015-08-03T16:03:18Z</dcterms:created>
  <dcterms:modified xsi:type="dcterms:W3CDTF">2018-07-09T21:28:03Z</dcterms:modified>
</cp:coreProperties>
</file>